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347" r:id="rId4"/>
    <p:sldId id="335" r:id="rId5"/>
    <p:sldId id="336" r:id="rId6"/>
    <p:sldId id="337" r:id="rId7"/>
    <p:sldId id="338" r:id="rId8"/>
    <p:sldId id="348" r:id="rId9"/>
    <p:sldId id="339" r:id="rId10"/>
    <p:sldId id="342" r:id="rId11"/>
    <p:sldId id="343" r:id="rId12"/>
    <p:sldId id="344" r:id="rId13"/>
    <p:sldId id="346" r:id="rId14"/>
    <p:sldId id="345" r:id="rId15"/>
    <p:sldId id="350" r:id="rId16"/>
    <p:sldId id="351" r:id="rId17"/>
    <p:sldId id="352" r:id="rId18"/>
    <p:sldId id="353" r:id="rId19"/>
    <p:sldId id="354" r:id="rId20"/>
    <p:sldId id="361" r:id="rId21"/>
    <p:sldId id="355" r:id="rId22"/>
    <p:sldId id="356" r:id="rId23"/>
    <p:sldId id="357" r:id="rId24"/>
    <p:sldId id="358" r:id="rId25"/>
    <p:sldId id="359" r:id="rId26"/>
    <p:sldId id="360" r:id="rId27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ivvic" pitchFamily="2" charset="0"/>
      <p:regular r:id="rId34"/>
      <p:bold r:id="rId35"/>
      <p:italic r:id="rId36"/>
      <p:boldItalic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Montserrat ExtraBold" panose="00000900000000000000" pitchFamily="2" charset="0"/>
      <p:bold r:id="rId42"/>
      <p:boldItalic r:id="rId43"/>
    </p:embeddedFont>
    <p:embeddedFont>
      <p:font typeface="Montserrat Medium" panose="00000600000000000000" pitchFamily="2" charset="0"/>
      <p:regular r:id="rId44"/>
      <p:bold r:id="rId45"/>
      <p:italic r:id="rId46"/>
      <p:boldItalic r:id="rId47"/>
    </p:embeddedFont>
    <p:embeddedFont>
      <p:font typeface="Roboto Condensed Light" panose="02000000000000000000" pitchFamily="2" charset="0"/>
      <p:regular r:id="rId48"/>
      <p:italic r:id="rId49"/>
    </p:embeddedFont>
    <p:embeddedFont>
      <p:font typeface="Source Sans Pro" panose="020B050303040302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45B411-581D-4D35-BA15-00756B576A93}">
  <a:tblStyle styleId="{FD45B411-581D-4D35-BA15-00756B576A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ys stil 1 – uthev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ys stil 2 – uthev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524e77840e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1524e77840e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037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524e77840e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1524e77840e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628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524e77840e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1524e77840e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446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524e77840e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1524e77840e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168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524e77840e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1524e77840e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98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b37d1f106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b37d1f106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849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b37d1f106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b37d1f106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36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b37d1f106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b37d1f106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42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b37d1f10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b37d1f10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b37d1f106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b37d1f106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10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394dc19c70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394dc19c70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47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524e77840e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524e77840e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920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1394d66d1a7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1394d66d1a7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73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52ed6170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52ed6170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80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b37d1f106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b37d1f106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60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524e77840e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1524e77840e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76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3688" r="62189"/>
          <a:stretch/>
        </p:blipFill>
        <p:spPr>
          <a:xfrm>
            <a:off x="7764750" y="1521950"/>
            <a:ext cx="1379249" cy="25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955075"/>
            <a:ext cx="5294700" cy="17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2902750"/>
            <a:ext cx="373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346300" y="759479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1"/>
          <p:cNvPicPr preferRelativeResize="0"/>
          <p:nvPr/>
        </p:nvPicPr>
        <p:blipFill rotWithShape="1">
          <a:blip r:embed="rId3">
            <a:alphaModFix/>
          </a:blip>
          <a:srcRect l="64303" b="48636"/>
          <a:stretch/>
        </p:blipFill>
        <p:spPr>
          <a:xfrm rot="5400000">
            <a:off x="22699" y="-41624"/>
            <a:ext cx="1211201" cy="125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1"/>
          <p:cNvPicPr preferRelativeResize="0"/>
          <p:nvPr/>
        </p:nvPicPr>
        <p:blipFill rotWithShape="1">
          <a:blip r:embed="rId3">
            <a:alphaModFix/>
          </a:blip>
          <a:srcRect l="70816" b="64750"/>
          <a:stretch/>
        </p:blipFill>
        <p:spPr>
          <a:xfrm flipH="1">
            <a:off x="8086100" y="4213925"/>
            <a:ext cx="1067375" cy="92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>
            <a:spLocks noGrp="1"/>
          </p:cNvSpPr>
          <p:nvPr>
            <p:ph type="ctrTitle"/>
          </p:nvPr>
        </p:nvSpPr>
        <p:spPr>
          <a:xfrm>
            <a:off x="4572000" y="540000"/>
            <a:ext cx="3852000" cy="9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5" name="Google Shape;335;p43"/>
          <p:cNvSpPr txBox="1">
            <a:spLocks noGrp="1"/>
          </p:cNvSpPr>
          <p:nvPr>
            <p:ph type="subTitle" idx="1"/>
          </p:nvPr>
        </p:nvSpPr>
        <p:spPr>
          <a:xfrm>
            <a:off x="4834200" y="1420650"/>
            <a:ext cx="3327600" cy="13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6" name="Google Shape;336;p43"/>
          <p:cNvSpPr txBox="1"/>
          <p:nvPr/>
        </p:nvSpPr>
        <p:spPr>
          <a:xfrm>
            <a:off x="4572000" y="3205675"/>
            <a:ext cx="38520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5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43"/>
          <p:cNvSpPr/>
          <p:nvPr/>
        </p:nvSpPr>
        <p:spPr>
          <a:xfrm flipH="1">
            <a:off x="-1313981" y="206874"/>
            <a:ext cx="4411532" cy="4729544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43"/>
          <p:cNvPicPr preferRelativeResize="0"/>
          <p:nvPr/>
        </p:nvPicPr>
        <p:blipFill rotWithShape="1">
          <a:blip r:embed="rId5">
            <a:alphaModFix/>
          </a:blip>
          <a:srcRect r="4933"/>
          <a:stretch/>
        </p:blipFill>
        <p:spPr>
          <a:xfrm>
            <a:off x="-2180062" y="942650"/>
            <a:ext cx="4296376" cy="32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3"/>
          <p:cNvSpPr/>
          <p:nvPr/>
        </p:nvSpPr>
        <p:spPr>
          <a:xfrm flipH="1">
            <a:off x="2301801" y="1032924"/>
            <a:ext cx="1400400" cy="140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/>
          <p:nvPr/>
        </p:nvSpPr>
        <p:spPr>
          <a:xfrm rot="10800000">
            <a:off x="5466157" y="38325"/>
            <a:ext cx="3545443" cy="1362071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4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/>
          <p:nvPr/>
        </p:nvSpPr>
        <p:spPr>
          <a:xfrm>
            <a:off x="127347" y="3686724"/>
            <a:ext cx="3791903" cy="1456754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5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121" r="56600"/>
          <a:stretch/>
        </p:blipFill>
        <p:spPr>
          <a:xfrm rot="5400000">
            <a:off x="2173400" y="2817426"/>
            <a:ext cx="1673551" cy="27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0" y="2150850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4572110" y="1337825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572000" y="3132175"/>
            <a:ext cx="3852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2394138" y="1363277"/>
            <a:ext cx="1232100" cy="1231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5400000">
            <a:off x="-1175953" y="1250799"/>
            <a:ext cx="3791903" cy="1456754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8524950" y="4632404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t="3688" r="69490" b="58329"/>
          <a:stretch/>
        </p:blipFill>
        <p:spPr>
          <a:xfrm>
            <a:off x="7895050" y="4022375"/>
            <a:ext cx="1248950" cy="11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318150" y="138300"/>
            <a:ext cx="803700" cy="80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948600" y="645000"/>
            <a:ext cx="4105500" cy="19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948600" y="2244875"/>
            <a:ext cx="4105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 l="122" r="62835"/>
          <a:stretch/>
        </p:blipFill>
        <p:spPr>
          <a:xfrm rot="5400000">
            <a:off x="2327738" y="2957011"/>
            <a:ext cx="1432374" cy="27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/>
          <p:nvPr/>
        </p:nvSpPr>
        <p:spPr>
          <a:xfrm flipH="1">
            <a:off x="5295898" y="3686724"/>
            <a:ext cx="3791903" cy="1456754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6841500" y="1282950"/>
            <a:ext cx="1152300" cy="115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8524950" y="4632404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2">
            <a:alphaModFix/>
          </a:blip>
          <a:srcRect t="3688" r="69490" b="58329"/>
          <a:stretch/>
        </p:blipFill>
        <p:spPr>
          <a:xfrm>
            <a:off x="7895050" y="4022375"/>
            <a:ext cx="1248950" cy="112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 l="121" r="56600"/>
          <a:stretch/>
        </p:blipFill>
        <p:spPr>
          <a:xfrm rot="-5400000" flipH="1">
            <a:off x="5764921" y="2817426"/>
            <a:ext cx="1673551" cy="27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 flipH="1">
            <a:off x="711539" y="2188792"/>
            <a:ext cx="4165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1539" y="1337825"/>
            <a:ext cx="4165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1"/>
          </p:nvPr>
        </p:nvSpPr>
        <p:spPr>
          <a:xfrm flipH="1">
            <a:off x="711539" y="3132175"/>
            <a:ext cx="41652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-8378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title" idx="2"/>
          </p:nvPr>
        </p:nvSpPr>
        <p:spPr>
          <a:xfrm>
            <a:off x="1959975" y="1297375"/>
            <a:ext cx="52431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1"/>
          </p:nvPr>
        </p:nvSpPr>
        <p:spPr>
          <a:xfrm>
            <a:off x="1959985" y="1561325"/>
            <a:ext cx="5243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title" idx="3"/>
          </p:nvPr>
        </p:nvSpPr>
        <p:spPr>
          <a:xfrm>
            <a:off x="1959975" y="2125208"/>
            <a:ext cx="52431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4"/>
          </p:nvPr>
        </p:nvSpPr>
        <p:spPr>
          <a:xfrm>
            <a:off x="1959985" y="2389175"/>
            <a:ext cx="5243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 idx="5"/>
          </p:nvPr>
        </p:nvSpPr>
        <p:spPr>
          <a:xfrm>
            <a:off x="1959975" y="2953042"/>
            <a:ext cx="52431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6"/>
          </p:nvPr>
        </p:nvSpPr>
        <p:spPr>
          <a:xfrm>
            <a:off x="1959985" y="3217025"/>
            <a:ext cx="5243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title" idx="7"/>
          </p:nvPr>
        </p:nvSpPr>
        <p:spPr>
          <a:xfrm>
            <a:off x="1959975" y="3780875"/>
            <a:ext cx="52431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8"/>
          </p:nvPr>
        </p:nvSpPr>
        <p:spPr>
          <a:xfrm>
            <a:off x="1959985" y="4044875"/>
            <a:ext cx="5243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BLANK_1_1_1_1_1_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title" idx="2"/>
          </p:nvPr>
        </p:nvSpPr>
        <p:spPr>
          <a:xfrm>
            <a:off x="1703750" y="1101838"/>
            <a:ext cx="165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subTitle" idx="1"/>
          </p:nvPr>
        </p:nvSpPr>
        <p:spPr>
          <a:xfrm>
            <a:off x="3448200" y="1101838"/>
            <a:ext cx="3909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title" idx="3"/>
          </p:nvPr>
        </p:nvSpPr>
        <p:spPr>
          <a:xfrm>
            <a:off x="1703750" y="1670763"/>
            <a:ext cx="165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subTitle" idx="4"/>
          </p:nvPr>
        </p:nvSpPr>
        <p:spPr>
          <a:xfrm>
            <a:off x="3448200" y="1670763"/>
            <a:ext cx="3909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 idx="5"/>
          </p:nvPr>
        </p:nvSpPr>
        <p:spPr>
          <a:xfrm>
            <a:off x="1703750" y="2239688"/>
            <a:ext cx="165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6"/>
          </p:nvPr>
        </p:nvSpPr>
        <p:spPr>
          <a:xfrm>
            <a:off x="3448200" y="2239688"/>
            <a:ext cx="3909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 idx="7"/>
          </p:nvPr>
        </p:nvSpPr>
        <p:spPr>
          <a:xfrm>
            <a:off x="1703750" y="2808613"/>
            <a:ext cx="165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subTitle" idx="8"/>
          </p:nvPr>
        </p:nvSpPr>
        <p:spPr>
          <a:xfrm>
            <a:off x="3448200" y="2808613"/>
            <a:ext cx="3909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title" idx="9"/>
          </p:nvPr>
        </p:nvSpPr>
        <p:spPr>
          <a:xfrm>
            <a:off x="1703750" y="3377538"/>
            <a:ext cx="165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subTitle" idx="13"/>
          </p:nvPr>
        </p:nvSpPr>
        <p:spPr>
          <a:xfrm>
            <a:off x="3448200" y="3377538"/>
            <a:ext cx="3909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 idx="14"/>
          </p:nvPr>
        </p:nvSpPr>
        <p:spPr>
          <a:xfrm>
            <a:off x="1703750" y="3946463"/>
            <a:ext cx="165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15"/>
          </p:nvPr>
        </p:nvSpPr>
        <p:spPr>
          <a:xfrm>
            <a:off x="3448200" y="3946463"/>
            <a:ext cx="3909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ExtraBold"/>
              <a:buNone/>
              <a:defRPr sz="2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4" r:id="rId6"/>
    <p:sldLayoutId id="2147483665" r:id="rId7"/>
    <p:sldLayoutId id="2147483671" r:id="rId8"/>
    <p:sldLayoutId id="2147483673" r:id="rId9"/>
    <p:sldLayoutId id="2147483687" r:id="rId10"/>
    <p:sldLayoutId id="2147483689" r:id="rId11"/>
    <p:sldLayoutId id="2147483690" r:id="rId12"/>
    <p:sldLayoutId id="214748369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3"/>
          <p:cNvSpPr txBox="1">
            <a:spLocks noGrp="1"/>
          </p:cNvSpPr>
          <p:nvPr>
            <p:ph type="ctrTitle"/>
          </p:nvPr>
        </p:nvSpPr>
        <p:spPr>
          <a:xfrm>
            <a:off x="774187" y="1368247"/>
            <a:ext cx="5294700" cy="17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The Role of Social Enterprises in Public Sector Innovation in Europe</a:t>
            </a:r>
            <a:endParaRPr sz="2400" dirty="0"/>
          </a:p>
        </p:txBody>
      </p:sp>
      <p:sp>
        <p:nvSpPr>
          <p:cNvPr id="365" name="Google Shape;365;p53"/>
          <p:cNvSpPr txBox="1">
            <a:spLocks noGrp="1"/>
          </p:cNvSpPr>
          <p:nvPr>
            <p:ph type="subTitle" idx="1"/>
          </p:nvPr>
        </p:nvSpPr>
        <p:spPr>
          <a:xfrm>
            <a:off x="774187" y="3144223"/>
            <a:ext cx="3735000" cy="368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Trial Lecture by Hilde Svrljuga Sætre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Date: 11.05.2023</a:t>
            </a:r>
          </a:p>
        </p:txBody>
      </p:sp>
      <p:sp>
        <p:nvSpPr>
          <p:cNvPr id="366" name="Google Shape;366;p53"/>
          <p:cNvSpPr/>
          <p:nvPr/>
        </p:nvSpPr>
        <p:spPr>
          <a:xfrm>
            <a:off x="5625300" y="2489808"/>
            <a:ext cx="1677900" cy="167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28" name="Picture 4" descr="UNIVERSITETET I BERGEN (UiB) - PRIME">
            <a:extLst>
              <a:ext uri="{FF2B5EF4-FFF2-40B4-BE49-F238E27FC236}">
                <a16:creationId xmlns:a16="http://schemas.microsoft.com/office/drawing/2014/main" id="{A01B6333-D48D-C55A-A71B-08656CC1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55" y="4409982"/>
            <a:ext cx="31627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øgskulen på Vestlandet – Store norske leksikon">
            <a:extLst>
              <a:ext uri="{FF2B5EF4-FFF2-40B4-BE49-F238E27FC236}">
                <a16:creationId xmlns:a16="http://schemas.microsoft.com/office/drawing/2014/main" id="{0A233DEA-B265-43AC-63FB-A02510C7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38" y="4512534"/>
            <a:ext cx="777669" cy="2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4C0194-97BD-702A-2381-BDF887C8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talking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PSI?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A5E259-C82D-C057-7F46-4D266A365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en-US" sz="1400" b="1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r>
              <a:rPr lang="en-US" sz="1400" b="1" dirty="0">
                <a:latin typeface="Montserrat Medium" panose="00000600000000000000" pitchFamily="2" charset="0"/>
              </a:rPr>
              <a:t>PSI – a response to societal problems</a:t>
            </a:r>
          </a:p>
          <a:p>
            <a:pPr marL="152400" indent="0">
              <a:buNone/>
            </a:pPr>
            <a:endParaRPr lang="en-US" sz="1400" b="1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endParaRPr lang="en-US" sz="1400" b="1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r>
              <a:rPr lang="en-US" sz="1400" b="1" dirty="0">
                <a:latin typeface="Montserrat Medium" panose="00000600000000000000" pitchFamily="2" charset="0"/>
              </a:rPr>
              <a:t>Motivation of PSI</a:t>
            </a:r>
            <a:endParaRPr lang="en-US" sz="1400" dirty="0">
              <a:latin typeface="Montserrat Medium" panose="00000600000000000000" pitchFamily="2" charset="0"/>
            </a:endParaRP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 Medium" panose="00000600000000000000" pitchFamily="2" charset="0"/>
              </a:rPr>
              <a:t>An interest in creating new and better solutions that outperform previous concepts and practices (Hartley, 2005).</a:t>
            </a:r>
          </a:p>
          <a:p>
            <a:pPr marL="152400" indent="0">
              <a:buNone/>
            </a:pPr>
            <a:endParaRPr lang="en-US" sz="1400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endParaRPr lang="en-US" sz="1400" dirty="0">
              <a:latin typeface="Montserrat Medium" panose="00000600000000000000" pitchFamily="2" charset="0"/>
            </a:endParaRPr>
          </a:p>
          <a:p>
            <a:pPr marL="609600" lvl="1" indent="0">
              <a:buNone/>
            </a:pPr>
            <a:endParaRPr lang="en-US" sz="1200" dirty="0">
              <a:latin typeface="Montserrat Medium" panose="00000600000000000000" pitchFamily="2" charset="0"/>
            </a:endParaRPr>
          </a:p>
        </p:txBody>
      </p:sp>
      <p:sp>
        <p:nvSpPr>
          <p:cNvPr id="6" name="Google Shape;1780;p111">
            <a:extLst>
              <a:ext uri="{FF2B5EF4-FFF2-40B4-BE49-F238E27FC236}">
                <a16:creationId xmlns:a16="http://schemas.microsoft.com/office/drawing/2014/main" id="{CECA911F-CB78-53FA-2D4E-E874290475DD}"/>
              </a:ext>
            </a:extLst>
          </p:cNvPr>
          <p:cNvSpPr/>
          <p:nvPr/>
        </p:nvSpPr>
        <p:spPr>
          <a:xfrm>
            <a:off x="8337612" y="4444239"/>
            <a:ext cx="882588" cy="806569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11602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00"/>
          <p:cNvSpPr txBox="1">
            <a:spLocks noGrp="1"/>
          </p:cNvSpPr>
          <p:nvPr>
            <p:ph type="title"/>
          </p:nvPr>
        </p:nvSpPr>
        <p:spPr>
          <a:xfrm>
            <a:off x="720000" y="2140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PSI TYPOLOGIES</a:t>
            </a:r>
            <a:endParaRPr dirty="0"/>
          </a:p>
        </p:txBody>
      </p:sp>
      <p:sp>
        <p:nvSpPr>
          <p:cNvPr id="1540" name="Google Shape;1540;p100"/>
          <p:cNvSpPr txBox="1">
            <a:spLocks noGrp="1"/>
          </p:cNvSpPr>
          <p:nvPr>
            <p:ph type="title" idx="2"/>
          </p:nvPr>
        </p:nvSpPr>
        <p:spPr>
          <a:xfrm>
            <a:off x="1729363" y="1156562"/>
            <a:ext cx="165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 panose="00000500000000000000" pitchFamily="2" charset="0"/>
              </a:rPr>
              <a:t>Service</a:t>
            </a:r>
            <a:r>
              <a:rPr lang="en" sz="1400" dirty="0">
                <a:latin typeface="Montserrat" panose="00000500000000000000" pitchFamily="2" charset="0"/>
              </a:rPr>
              <a:t> innovation</a:t>
            </a:r>
            <a:endParaRPr sz="1400" dirty="0">
              <a:latin typeface="Montserrat" panose="00000500000000000000" pitchFamily="2" charset="0"/>
            </a:endParaRPr>
          </a:p>
        </p:txBody>
      </p:sp>
      <p:sp>
        <p:nvSpPr>
          <p:cNvPr id="1541" name="Google Shape;1541;p100"/>
          <p:cNvSpPr txBox="1">
            <a:spLocks noGrp="1"/>
          </p:cNvSpPr>
          <p:nvPr>
            <p:ph type="subTitle" idx="1"/>
          </p:nvPr>
        </p:nvSpPr>
        <p:spPr>
          <a:xfrm>
            <a:off x="3353750" y="1160416"/>
            <a:ext cx="4360296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Implementation and delivery of novel services</a:t>
            </a:r>
            <a:endParaRPr sz="1300" dirty="0"/>
          </a:p>
        </p:txBody>
      </p:sp>
      <p:pic>
        <p:nvPicPr>
          <p:cNvPr id="1542" name="Google Shape;1542;p100"/>
          <p:cNvPicPr preferRelativeResize="0"/>
          <p:nvPr/>
        </p:nvPicPr>
        <p:blipFill rotWithShape="1">
          <a:blip r:embed="rId3">
            <a:alphaModFix/>
          </a:blip>
          <a:srcRect l="122" r="62835"/>
          <a:stretch/>
        </p:blipFill>
        <p:spPr>
          <a:xfrm rot="10800000" flipH="1">
            <a:off x="7939326" y="1442521"/>
            <a:ext cx="1432374" cy="27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3" name="Google Shape;1543;p100"/>
          <p:cNvSpPr/>
          <p:nvPr/>
        </p:nvSpPr>
        <p:spPr>
          <a:xfrm>
            <a:off x="7589363" y="2170110"/>
            <a:ext cx="1152300" cy="1152300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00"/>
          <p:cNvSpPr/>
          <p:nvPr/>
        </p:nvSpPr>
        <p:spPr>
          <a:xfrm flipH="1">
            <a:off x="1008797" y="1152322"/>
            <a:ext cx="484800" cy="484800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00"/>
          <p:cNvSpPr txBox="1">
            <a:spLocks noGrp="1"/>
          </p:cNvSpPr>
          <p:nvPr>
            <p:ph type="title" idx="3"/>
          </p:nvPr>
        </p:nvSpPr>
        <p:spPr>
          <a:xfrm>
            <a:off x="1729363" y="1766970"/>
            <a:ext cx="165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 panose="00000500000000000000" pitchFamily="2" charset="0"/>
              </a:rPr>
              <a:t>Process</a:t>
            </a:r>
            <a:r>
              <a:rPr lang="en" sz="1400" dirty="0">
                <a:latin typeface="Montserrat" panose="00000500000000000000" pitchFamily="2" charset="0"/>
              </a:rPr>
              <a:t> innovation</a:t>
            </a:r>
            <a:endParaRPr sz="1400" dirty="0">
              <a:latin typeface="Montserrat" panose="00000500000000000000" pitchFamily="2" charset="0"/>
            </a:endParaRPr>
          </a:p>
        </p:txBody>
      </p:sp>
      <p:sp>
        <p:nvSpPr>
          <p:cNvPr id="1549" name="Google Shape;1549;p100"/>
          <p:cNvSpPr txBox="1">
            <a:spLocks noGrp="1"/>
          </p:cNvSpPr>
          <p:nvPr>
            <p:ph type="subTitle" idx="4"/>
          </p:nvPr>
        </p:nvSpPr>
        <p:spPr>
          <a:xfrm>
            <a:off x="3353750" y="1718397"/>
            <a:ext cx="3909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0050" lvl="0" indent="-400050" algn="l" rtl="0">
              <a:spcBef>
                <a:spcPts val="0"/>
              </a:spcBef>
              <a:spcAft>
                <a:spcPts val="0"/>
              </a:spcAft>
              <a:buAutoNum type="romanLcParenBoth"/>
            </a:pPr>
            <a:r>
              <a:rPr lang="en-US" sz="1300" dirty="0"/>
              <a:t>A</a:t>
            </a:r>
            <a:r>
              <a:rPr lang="en" sz="1300" dirty="0"/>
              <a:t>dministrative innovation</a:t>
            </a:r>
          </a:p>
          <a:p>
            <a:pPr marL="400050" lvl="0" indent="-400050" algn="l" rtl="0">
              <a:spcBef>
                <a:spcPts val="0"/>
              </a:spcBef>
              <a:spcAft>
                <a:spcPts val="0"/>
              </a:spcAft>
              <a:buAutoNum type="romanLcParenBoth"/>
            </a:pPr>
            <a:r>
              <a:rPr lang="en-US" sz="1300" dirty="0"/>
              <a:t>T</a:t>
            </a:r>
            <a:r>
              <a:rPr lang="en" sz="1300" dirty="0"/>
              <a:t>echnological innovation</a:t>
            </a:r>
            <a:endParaRPr sz="1300" dirty="0"/>
          </a:p>
        </p:txBody>
      </p:sp>
      <p:sp>
        <p:nvSpPr>
          <p:cNvPr id="1550" name="Google Shape;1550;p100"/>
          <p:cNvSpPr txBox="1">
            <a:spLocks noGrp="1"/>
          </p:cNvSpPr>
          <p:nvPr>
            <p:ph type="title" idx="5"/>
          </p:nvPr>
        </p:nvSpPr>
        <p:spPr>
          <a:xfrm>
            <a:off x="1703750" y="2388152"/>
            <a:ext cx="165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 panose="00000500000000000000" pitchFamily="2" charset="0"/>
              </a:rPr>
              <a:t>Conceptual</a:t>
            </a:r>
            <a:r>
              <a:rPr lang="en" sz="1400" dirty="0">
                <a:latin typeface="Montserrat" panose="00000500000000000000" pitchFamily="2" charset="0"/>
              </a:rPr>
              <a:t> innovation</a:t>
            </a:r>
            <a:endParaRPr sz="1400" dirty="0">
              <a:latin typeface="Montserrat" panose="00000500000000000000" pitchFamily="2" charset="0"/>
            </a:endParaRPr>
          </a:p>
        </p:txBody>
      </p:sp>
      <p:sp>
        <p:nvSpPr>
          <p:cNvPr id="1551" name="Google Shape;1551;p100"/>
          <p:cNvSpPr txBox="1">
            <a:spLocks noGrp="1"/>
          </p:cNvSpPr>
          <p:nvPr>
            <p:ph type="subTitle" idx="6"/>
          </p:nvPr>
        </p:nvSpPr>
        <p:spPr>
          <a:xfrm>
            <a:off x="3387499" y="2323786"/>
            <a:ext cx="3909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Development of new world views challenging existin practices</a:t>
            </a:r>
            <a:endParaRPr sz="1300" dirty="0"/>
          </a:p>
        </p:txBody>
      </p:sp>
      <p:sp>
        <p:nvSpPr>
          <p:cNvPr id="1552" name="Google Shape;1552;p100"/>
          <p:cNvSpPr txBox="1">
            <a:spLocks noGrp="1"/>
          </p:cNvSpPr>
          <p:nvPr>
            <p:ph type="title" idx="7"/>
          </p:nvPr>
        </p:nvSpPr>
        <p:spPr>
          <a:xfrm>
            <a:off x="1729363" y="2976246"/>
            <a:ext cx="165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 panose="00000500000000000000" pitchFamily="2" charset="0"/>
              </a:rPr>
              <a:t>Governance</a:t>
            </a:r>
            <a:r>
              <a:rPr lang="en" sz="1400" dirty="0">
                <a:latin typeface="Montserrat" panose="00000500000000000000" pitchFamily="2" charset="0"/>
              </a:rPr>
              <a:t> innovation</a:t>
            </a:r>
            <a:endParaRPr sz="1400" dirty="0">
              <a:latin typeface="Montserrat" panose="00000500000000000000" pitchFamily="2" charset="0"/>
            </a:endParaRPr>
          </a:p>
        </p:txBody>
      </p:sp>
      <p:sp>
        <p:nvSpPr>
          <p:cNvPr id="1553" name="Google Shape;1553;p100"/>
          <p:cNvSpPr txBox="1">
            <a:spLocks noGrp="1"/>
          </p:cNvSpPr>
          <p:nvPr>
            <p:ph type="subTitle" idx="8"/>
          </p:nvPr>
        </p:nvSpPr>
        <p:spPr>
          <a:xfrm>
            <a:off x="3387499" y="2915469"/>
            <a:ext cx="3909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Democratizing the public sector through new participation mechanisms</a:t>
            </a:r>
            <a:endParaRPr sz="1300" dirty="0"/>
          </a:p>
        </p:txBody>
      </p:sp>
      <p:sp>
        <p:nvSpPr>
          <p:cNvPr id="1554" name="Google Shape;1554;p100"/>
          <p:cNvSpPr txBox="1">
            <a:spLocks noGrp="1"/>
          </p:cNvSpPr>
          <p:nvPr>
            <p:ph type="title" idx="9"/>
          </p:nvPr>
        </p:nvSpPr>
        <p:spPr>
          <a:xfrm>
            <a:off x="1703750" y="3576339"/>
            <a:ext cx="165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 panose="00000500000000000000" pitchFamily="2" charset="0"/>
              </a:rPr>
              <a:t>Systemic</a:t>
            </a:r>
            <a:r>
              <a:rPr lang="en" sz="1400" dirty="0">
                <a:latin typeface="Montserrat" panose="00000500000000000000" pitchFamily="2" charset="0"/>
              </a:rPr>
              <a:t> innovation</a:t>
            </a:r>
            <a:endParaRPr sz="1400" dirty="0">
              <a:latin typeface="Montserrat" panose="00000500000000000000" pitchFamily="2" charset="0"/>
            </a:endParaRPr>
          </a:p>
        </p:txBody>
      </p:sp>
      <p:sp>
        <p:nvSpPr>
          <p:cNvPr id="1555" name="Google Shape;1555;p100"/>
          <p:cNvSpPr txBox="1">
            <a:spLocks noGrp="1"/>
          </p:cNvSpPr>
          <p:nvPr>
            <p:ph type="subTitle" idx="13"/>
          </p:nvPr>
        </p:nvSpPr>
        <p:spPr>
          <a:xfrm>
            <a:off x="3387499" y="3579299"/>
            <a:ext cx="3909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New ways of interracting with other actors to co-deliver public services</a:t>
            </a:r>
            <a:endParaRPr sz="1300" dirty="0"/>
          </a:p>
        </p:txBody>
      </p:sp>
      <p:sp>
        <p:nvSpPr>
          <p:cNvPr id="1556" name="Google Shape;1556;p100"/>
          <p:cNvSpPr txBox="1">
            <a:spLocks noGrp="1"/>
          </p:cNvSpPr>
          <p:nvPr>
            <p:ph type="title" idx="14"/>
          </p:nvPr>
        </p:nvSpPr>
        <p:spPr>
          <a:xfrm>
            <a:off x="1703750" y="4176937"/>
            <a:ext cx="1650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Montserrat" panose="00000500000000000000" pitchFamily="2" charset="0"/>
              </a:rPr>
              <a:t>Social</a:t>
            </a:r>
            <a:r>
              <a:rPr lang="en" sz="1400" dirty="0">
                <a:latin typeface="Montserrat" panose="00000500000000000000" pitchFamily="2" charset="0"/>
              </a:rPr>
              <a:t> innovation</a:t>
            </a:r>
            <a:endParaRPr sz="1400" dirty="0">
              <a:latin typeface="Montserrat" panose="00000500000000000000" pitchFamily="2" charset="0"/>
            </a:endParaRPr>
          </a:p>
        </p:txBody>
      </p:sp>
      <p:sp>
        <p:nvSpPr>
          <p:cNvPr id="1557" name="Google Shape;1557;p100"/>
          <p:cNvSpPr txBox="1">
            <a:spLocks noGrp="1"/>
          </p:cNvSpPr>
          <p:nvPr>
            <p:ph type="subTitle" idx="15"/>
          </p:nvPr>
        </p:nvSpPr>
        <p:spPr>
          <a:xfrm>
            <a:off x="3387499" y="4176937"/>
            <a:ext cx="3909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/>
              <a:t>C</a:t>
            </a:r>
            <a:r>
              <a:rPr lang="en" sz="1300" dirty="0"/>
              <a:t>ross-sectoral concept aiming to meet social needs of disadvantaged groups</a:t>
            </a:r>
            <a:endParaRPr sz="1300" dirty="0"/>
          </a:p>
        </p:txBody>
      </p:sp>
      <p:sp>
        <p:nvSpPr>
          <p:cNvPr id="1558" name="Google Shape;1558;p100"/>
          <p:cNvSpPr/>
          <p:nvPr/>
        </p:nvSpPr>
        <p:spPr>
          <a:xfrm flipH="1">
            <a:off x="1008797" y="1747177"/>
            <a:ext cx="484800" cy="484800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00"/>
          <p:cNvSpPr/>
          <p:nvPr/>
        </p:nvSpPr>
        <p:spPr>
          <a:xfrm flipH="1">
            <a:off x="1008797" y="2321189"/>
            <a:ext cx="484800" cy="484800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0" name="Google Shape;1560;p100"/>
          <p:cNvSpPr/>
          <p:nvPr/>
        </p:nvSpPr>
        <p:spPr>
          <a:xfrm flipH="1">
            <a:off x="1008797" y="2916044"/>
            <a:ext cx="484800" cy="484800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00"/>
          <p:cNvSpPr/>
          <p:nvPr/>
        </p:nvSpPr>
        <p:spPr>
          <a:xfrm flipH="1">
            <a:off x="1013526" y="3530294"/>
            <a:ext cx="484800" cy="484800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5" name="Google Shape;1565;p100"/>
          <p:cNvSpPr/>
          <p:nvPr/>
        </p:nvSpPr>
        <p:spPr>
          <a:xfrm flipH="1">
            <a:off x="1008797" y="4125149"/>
            <a:ext cx="484800" cy="484800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73;p54">
            <a:extLst>
              <a:ext uri="{FF2B5EF4-FFF2-40B4-BE49-F238E27FC236}">
                <a16:creationId xmlns:a16="http://schemas.microsoft.com/office/drawing/2014/main" id="{054DDE3B-9C4E-04BD-E304-66C5A48C1B23}"/>
              </a:ext>
            </a:extLst>
          </p:cNvPr>
          <p:cNvSpPr txBox="1"/>
          <p:nvPr/>
        </p:nvSpPr>
        <p:spPr>
          <a:xfrm>
            <a:off x="720000" y="626658"/>
            <a:ext cx="7704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De Vries, Bekkers &amp; Tummers (2016); Cinar et al. (2022)</a:t>
            </a:r>
            <a:br>
              <a:rPr lang="en" sz="1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E6EE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105747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" grpId="0"/>
      <p:bldP spid="1541" grpId="0" build="p"/>
      <p:bldP spid="1544" grpId="0" animBg="1"/>
      <p:bldP spid="1548" grpId="0"/>
      <p:bldP spid="1549" grpId="0" build="p"/>
      <p:bldP spid="1550" grpId="0"/>
      <p:bldP spid="1551" grpId="0" build="p"/>
      <p:bldP spid="1552" grpId="0"/>
      <p:bldP spid="1553" grpId="0" build="p"/>
      <p:bldP spid="1554" grpId="0"/>
      <p:bldP spid="1555" grpId="0" build="p"/>
      <p:bldP spid="1556" grpId="0"/>
      <p:bldP spid="1557" grpId="0" build="p"/>
      <p:bldP spid="1558" grpId="0" animBg="1"/>
      <p:bldP spid="1559" grpId="0" animBg="1"/>
      <p:bldP spid="1560" grpId="0" animBg="1"/>
      <p:bldP spid="1564" grpId="0" animBg="1"/>
      <p:bldP spid="15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FDD5F3-FCFE-D69E-DAA5-58657E9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SOCIAL ENTERPRISE (SE)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0ED9E2-E2F9-0D08-2D21-5AB532577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Contested concept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Broadly speaking: </a:t>
            </a:r>
            <a:b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09600" lvl="1" indent="0">
              <a:buNone/>
            </a:pPr>
            <a:r>
              <a:rPr lang="en-US" sz="13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 organization that sells goods/services for a social mission rather than seeking the maximization of shareholder returns</a:t>
            </a: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(Hunter 2009; Sinclair et al. 2018).</a:t>
            </a:r>
            <a:b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13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Double or triple bottom line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Hybrid organization (</a:t>
            </a:r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Billis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2010; Tracy et al. 2011)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EMES European Research Network: ideal-type indicators</a:t>
            </a:r>
          </a:p>
        </p:txBody>
      </p:sp>
      <p:sp>
        <p:nvSpPr>
          <p:cNvPr id="9" name="Google Shape;1780;p111">
            <a:extLst>
              <a:ext uri="{FF2B5EF4-FFF2-40B4-BE49-F238E27FC236}">
                <a16:creationId xmlns:a16="http://schemas.microsoft.com/office/drawing/2014/main" id="{C7C75587-138D-4DA8-D01C-6C08A0BDB070}"/>
              </a:ext>
            </a:extLst>
          </p:cNvPr>
          <p:cNvSpPr/>
          <p:nvPr/>
        </p:nvSpPr>
        <p:spPr>
          <a:xfrm>
            <a:off x="-441294" y="-361544"/>
            <a:ext cx="882588" cy="8065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780;p111">
            <a:extLst>
              <a:ext uri="{FF2B5EF4-FFF2-40B4-BE49-F238E27FC236}">
                <a16:creationId xmlns:a16="http://schemas.microsoft.com/office/drawing/2014/main" id="{030D3B24-6DCD-BEC8-42A8-669D034524C9}"/>
              </a:ext>
            </a:extLst>
          </p:cNvPr>
          <p:cNvSpPr/>
          <p:nvPr/>
        </p:nvSpPr>
        <p:spPr>
          <a:xfrm>
            <a:off x="8424000" y="4401733"/>
            <a:ext cx="882588" cy="8065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61439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6"/>
          <p:cNvSpPr/>
          <p:nvPr/>
        </p:nvSpPr>
        <p:spPr>
          <a:xfrm flipH="1">
            <a:off x="4678238" y="582333"/>
            <a:ext cx="768000" cy="767700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ECO</a:t>
            </a:r>
            <a:endParaRPr sz="18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37" name="Google Shape;537;p66"/>
          <p:cNvSpPr/>
          <p:nvPr/>
        </p:nvSpPr>
        <p:spPr>
          <a:xfrm flipH="1">
            <a:off x="4691792" y="2210250"/>
            <a:ext cx="768000" cy="767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SOC</a:t>
            </a:r>
            <a:endParaRPr sz="18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38" name="Google Shape;538;p66"/>
          <p:cNvSpPr/>
          <p:nvPr/>
        </p:nvSpPr>
        <p:spPr>
          <a:xfrm flipH="1">
            <a:off x="4694094" y="3879302"/>
            <a:ext cx="768000" cy="7677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GOV</a:t>
            </a:r>
            <a:endParaRPr sz="175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40" name="Google Shape;540;p66"/>
          <p:cNvSpPr txBox="1"/>
          <p:nvPr/>
        </p:nvSpPr>
        <p:spPr>
          <a:xfrm>
            <a:off x="107203" y="1193267"/>
            <a:ext cx="1629116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Montserrat ExtraBold" panose="00000900000000000000" pitchFamily="2" charset="0"/>
                <a:ea typeface="Montserrat Medium"/>
                <a:cs typeface="Montserrat Medium"/>
                <a:sym typeface="Montserrat Medium"/>
              </a:rPr>
              <a:t>The EMES Indicators of SE</a:t>
            </a:r>
            <a:endParaRPr sz="1800" dirty="0">
              <a:solidFill>
                <a:schemeClr val="dk2"/>
              </a:solidFill>
              <a:latin typeface="Montserrat ExtraBold" panose="000009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2" name="Google Shape;542;p66"/>
          <p:cNvSpPr txBox="1"/>
          <p:nvPr/>
        </p:nvSpPr>
        <p:spPr>
          <a:xfrm flipH="1">
            <a:off x="2633646" y="2394000"/>
            <a:ext cx="219219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Social dimension</a:t>
            </a:r>
            <a:endParaRPr sz="1600" dirty="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44" name="Google Shape;544;p66"/>
          <p:cNvSpPr txBox="1"/>
          <p:nvPr/>
        </p:nvSpPr>
        <p:spPr>
          <a:xfrm flipH="1">
            <a:off x="2557654" y="786075"/>
            <a:ext cx="23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Economic dimension</a:t>
            </a:r>
            <a:endParaRPr sz="1600" dirty="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46" name="Google Shape;546;p66"/>
          <p:cNvSpPr txBox="1"/>
          <p:nvPr/>
        </p:nvSpPr>
        <p:spPr>
          <a:xfrm flipH="1">
            <a:off x="2557654" y="4071956"/>
            <a:ext cx="23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Participatory governance dimension</a:t>
            </a:r>
            <a:endParaRPr sz="1600" dirty="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47" name="Google Shape;547;p66"/>
          <p:cNvSpPr txBox="1"/>
          <p:nvPr/>
        </p:nvSpPr>
        <p:spPr>
          <a:xfrm>
            <a:off x="6775301" y="180058"/>
            <a:ext cx="2085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</a:t>
            </a:r>
            <a:r>
              <a:rPr lang="en" sz="1300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continuous activity </a:t>
            </a:r>
            <a:r>
              <a:rPr lang="en" sz="13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producing goods/services</a:t>
            </a:r>
            <a:endParaRPr sz="1300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8" name="Google Shape;548;p66"/>
          <p:cNvSpPr txBox="1"/>
          <p:nvPr/>
        </p:nvSpPr>
        <p:spPr>
          <a:xfrm>
            <a:off x="6775301" y="781607"/>
            <a:ext cx="2085900" cy="39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Significant level of </a:t>
            </a:r>
            <a:r>
              <a:rPr lang="en" sz="1300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risk</a:t>
            </a:r>
            <a:endParaRPr sz="1300"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9" name="Google Shape;549;p66"/>
          <p:cNvSpPr txBox="1"/>
          <p:nvPr/>
        </p:nvSpPr>
        <p:spPr>
          <a:xfrm>
            <a:off x="6775301" y="1930226"/>
            <a:ext cx="2085900" cy="39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Aim to </a:t>
            </a:r>
            <a:r>
              <a:rPr lang="en" sz="1300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benefit the community</a:t>
            </a:r>
            <a:endParaRPr sz="1300"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0" name="Google Shape;550;p66"/>
          <p:cNvSpPr txBox="1"/>
          <p:nvPr/>
        </p:nvSpPr>
        <p:spPr>
          <a:xfrm>
            <a:off x="6756285" y="2479781"/>
            <a:ext cx="2085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Launched by </a:t>
            </a:r>
            <a:r>
              <a:rPr lang="en" sz="1300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citizens or CSOs</a:t>
            </a:r>
            <a:endParaRPr sz="1300"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1" name="Google Shape;551;p66"/>
          <p:cNvSpPr txBox="1"/>
          <p:nvPr/>
        </p:nvSpPr>
        <p:spPr>
          <a:xfrm>
            <a:off x="6792536" y="3692719"/>
            <a:ext cx="2085900" cy="38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High degree of </a:t>
            </a:r>
            <a:r>
              <a:rPr lang="en" sz="1300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authonomy</a:t>
            </a:r>
            <a:endParaRPr sz="1300"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2" name="Google Shape;552;p66"/>
          <p:cNvSpPr txBox="1"/>
          <p:nvPr/>
        </p:nvSpPr>
        <p:spPr>
          <a:xfrm>
            <a:off x="6756285" y="4820997"/>
            <a:ext cx="2085900" cy="38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Participatory</a:t>
            </a:r>
            <a:r>
              <a:rPr lang="en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nature</a:t>
            </a:r>
            <a:endParaRPr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53" name="Google Shape;553;p66"/>
          <p:cNvCxnSpPr>
            <a:cxnSpLocks/>
          </p:cNvCxnSpPr>
          <p:nvPr/>
        </p:nvCxnSpPr>
        <p:spPr>
          <a:xfrm flipV="1">
            <a:off x="5446238" y="417699"/>
            <a:ext cx="1329063" cy="521075"/>
          </a:xfrm>
          <a:prstGeom prst="bentConnector3">
            <a:avLst>
              <a:gd name="adj1" fmla="val 49658"/>
            </a:avLst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Google Shape;554;p66"/>
          <p:cNvCxnSpPr>
            <a:cxnSpLocks/>
          </p:cNvCxnSpPr>
          <p:nvPr/>
        </p:nvCxnSpPr>
        <p:spPr>
          <a:xfrm>
            <a:off x="5459792" y="953269"/>
            <a:ext cx="1288399" cy="45860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Google Shape;555;p66"/>
          <p:cNvCxnSpPr>
            <a:cxnSpLocks/>
          </p:cNvCxnSpPr>
          <p:nvPr/>
        </p:nvCxnSpPr>
        <p:spPr>
          <a:xfrm flipV="1">
            <a:off x="5479031" y="2135267"/>
            <a:ext cx="1285258" cy="482093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6" name="Google Shape;556;p66"/>
          <p:cNvCxnSpPr>
            <a:cxnSpLocks/>
          </p:cNvCxnSpPr>
          <p:nvPr/>
        </p:nvCxnSpPr>
        <p:spPr>
          <a:xfrm>
            <a:off x="5472208" y="2609811"/>
            <a:ext cx="1263565" cy="464116"/>
          </a:xfrm>
          <a:prstGeom prst="bentConnector3">
            <a:avLst>
              <a:gd name="adj1" fmla="val 50952"/>
            </a:avLst>
          </a:prstGeom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7" name="Google Shape;557;p66"/>
          <p:cNvCxnSpPr>
            <a:cxnSpLocks/>
            <a:stCxn id="538" idx="2"/>
          </p:cNvCxnSpPr>
          <p:nvPr/>
        </p:nvCxnSpPr>
        <p:spPr>
          <a:xfrm flipV="1">
            <a:off x="5462094" y="3776323"/>
            <a:ext cx="1334984" cy="486829"/>
          </a:xfrm>
          <a:prstGeom prst="bentConnector3">
            <a:avLst>
              <a:gd name="adj1" fmla="val 51802"/>
            </a:avLst>
          </a:prstGeom>
          <a:ln w="3810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8" name="Google Shape;558;p66"/>
          <p:cNvCxnSpPr>
            <a:cxnSpLocks/>
            <a:stCxn id="538" idx="2"/>
          </p:cNvCxnSpPr>
          <p:nvPr/>
        </p:nvCxnSpPr>
        <p:spPr>
          <a:xfrm>
            <a:off x="5462094" y="4263152"/>
            <a:ext cx="1330442" cy="624055"/>
          </a:xfrm>
          <a:prstGeom prst="bentConnector3">
            <a:avLst>
              <a:gd name="adj1" fmla="val 51809"/>
            </a:avLst>
          </a:prstGeom>
          <a:noFill/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559" name="Google Shape;559;p66"/>
          <p:cNvCxnSpPr>
            <a:cxnSpLocks/>
            <a:stCxn id="3" idx="2"/>
            <a:endCxn id="544" idx="3"/>
          </p:cNvCxnSpPr>
          <p:nvPr/>
        </p:nvCxnSpPr>
        <p:spPr>
          <a:xfrm flipV="1">
            <a:off x="1263038" y="986175"/>
            <a:ext cx="1294616" cy="1607925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560" name="Google Shape;560;p66"/>
          <p:cNvCxnSpPr>
            <a:cxnSpLocks/>
            <a:stCxn id="3" idx="2"/>
            <a:endCxn id="546" idx="3"/>
          </p:cNvCxnSpPr>
          <p:nvPr/>
        </p:nvCxnSpPr>
        <p:spPr>
          <a:xfrm>
            <a:off x="1263038" y="2594100"/>
            <a:ext cx="1294616" cy="1677956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561" name="Google Shape;561;p66"/>
          <p:cNvCxnSpPr>
            <a:cxnSpLocks/>
          </p:cNvCxnSpPr>
          <p:nvPr/>
        </p:nvCxnSpPr>
        <p:spPr>
          <a:xfrm>
            <a:off x="1910346" y="2594100"/>
            <a:ext cx="7233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3" name="Google Shape;536;p66">
            <a:extLst>
              <a:ext uri="{FF2B5EF4-FFF2-40B4-BE49-F238E27FC236}">
                <a16:creationId xmlns:a16="http://schemas.microsoft.com/office/drawing/2014/main" id="{6A4E6C9F-629E-D24D-AD18-E715738C4E67}"/>
              </a:ext>
            </a:extLst>
          </p:cNvPr>
          <p:cNvSpPr/>
          <p:nvPr/>
        </p:nvSpPr>
        <p:spPr>
          <a:xfrm flipH="1">
            <a:off x="495038" y="2210250"/>
            <a:ext cx="768000" cy="76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SE</a:t>
            </a:r>
            <a:endParaRPr sz="30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5" name="Google Shape;561;p66">
            <a:extLst>
              <a:ext uri="{FF2B5EF4-FFF2-40B4-BE49-F238E27FC236}">
                <a16:creationId xmlns:a16="http://schemas.microsoft.com/office/drawing/2014/main" id="{F79A917F-4F8C-87F1-F123-EFFDC3674E58}"/>
              </a:ext>
            </a:extLst>
          </p:cNvPr>
          <p:cNvCxnSpPr>
            <a:cxnSpLocks/>
          </p:cNvCxnSpPr>
          <p:nvPr/>
        </p:nvCxnSpPr>
        <p:spPr>
          <a:xfrm>
            <a:off x="6059373" y="953269"/>
            <a:ext cx="637975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548;p66">
            <a:extLst>
              <a:ext uri="{FF2B5EF4-FFF2-40B4-BE49-F238E27FC236}">
                <a16:creationId xmlns:a16="http://schemas.microsoft.com/office/drawing/2014/main" id="{4E42A35B-8896-71AB-DA98-15B072A9F9DC}"/>
              </a:ext>
            </a:extLst>
          </p:cNvPr>
          <p:cNvSpPr txBox="1"/>
          <p:nvPr/>
        </p:nvSpPr>
        <p:spPr>
          <a:xfrm>
            <a:off x="6792536" y="1156712"/>
            <a:ext cx="2085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minimum of </a:t>
            </a:r>
            <a:r>
              <a:rPr lang="en" sz="1300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paid work</a:t>
            </a:r>
            <a:endParaRPr sz="1300"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2" name="Google Shape;550;p66">
            <a:extLst>
              <a:ext uri="{FF2B5EF4-FFF2-40B4-BE49-F238E27FC236}">
                <a16:creationId xmlns:a16="http://schemas.microsoft.com/office/drawing/2014/main" id="{9D7BCCC5-1D46-B88F-10D2-F7C633889169}"/>
              </a:ext>
            </a:extLst>
          </p:cNvPr>
          <p:cNvSpPr txBox="1"/>
          <p:nvPr/>
        </p:nvSpPr>
        <p:spPr>
          <a:xfrm>
            <a:off x="6768265" y="3084106"/>
            <a:ext cx="2085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Limited profit </a:t>
            </a:r>
            <a:r>
              <a:rPr lang="en" sz="13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distribution</a:t>
            </a:r>
            <a:endParaRPr sz="1300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77" name="Google Shape;561;p66">
            <a:extLst>
              <a:ext uri="{FF2B5EF4-FFF2-40B4-BE49-F238E27FC236}">
                <a16:creationId xmlns:a16="http://schemas.microsoft.com/office/drawing/2014/main" id="{EEBC4ED8-04E6-2234-2DEC-1F1556FBA46B}"/>
              </a:ext>
            </a:extLst>
          </p:cNvPr>
          <p:cNvCxnSpPr>
            <a:cxnSpLocks/>
          </p:cNvCxnSpPr>
          <p:nvPr/>
        </p:nvCxnSpPr>
        <p:spPr>
          <a:xfrm>
            <a:off x="6137326" y="2617360"/>
            <a:ext cx="637975" cy="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6" name="Google Shape;552;p66">
            <a:extLst>
              <a:ext uri="{FF2B5EF4-FFF2-40B4-BE49-F238E27FC236}">
                <a16:creationId xmlns:a16="http://schemas.microsoft.com/office/drawing/2014/main" id="{C0661D6A-0D91-34C2-AD90-B8A03178C25C}"/>
              </a:ext>
            </a:extLst>
          </p:cNvPr>
          <p:cNvSpPr txBox="1"/>
          <p:nvPr/>
        </p:nvSpPr>
        <p:spPr>
          <a:xfrm>
            <a:off x="6756285" y="4283596"/>
            <a:ext cx="2085900" cy="38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Democratic</a:t>
            </a:r>
            <a:r>
              <a:rPr lang="en" sz="13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decision-making power</a:t>
            </a:r>
            <a:endParaRPr sz="1300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04" name="Google Shape;561;p66">
            <a:extLst>
              <a:ext uri="{FF2B5EF4-FFF2-40B4-BE49-F238E27FC236}">
                <a16:creationId xmlns:a16="http://schemas.microsoft.com/office/drawing/2014/main" id="{BF9E5A11-8213-4796-1F5B-C940D6C00F0C}"/>
              </a:ext>
            </a:extLst>
          </p:cNvPr>
          <p:cNvCxnSpPr>
            <a:cxnSpLocks/>
          </p:cNvCxnSpPr>
          <p:nvPr/>
        </p:nvCxnSpPr>
        <p:spPr>
          <a:xfrm>
            <a:off x="6137326" y="4263152"/>
            <a:ext cx="637975" cy="0"/>
          </a:xfrm>
          <a:prstGeom prst="straightConnector1">
            <a:avLst/>
          </a:prstGeom>
          <a:noFill/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605" name="Google Shape;373;p54">
            <a:extLst>
              <a:ext uri="{FF2B5EF4-FFF2-40B4-BE49-F238E27FC236}">
                <a16:creationId xmlns:a16="http://schemas.microsoft.com/office/drawing/2014/main" id="{2E65AA98-6EF3-95A2-55AE-AA961ECB982F}"/>
              </a:ext>
            </a:extLst>
          </p:cNvPr>
          <p:cNvSpPr txBox="1"/>
          <p:nvPr/>
        </p:nvSpPr>
        <p:spPr>
          <a:xfrm>
            <a:off x="-325372" y="4887207"/>
            <a:ext cx="4747948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Based on Borzaga &amp; Defourny (2001); Defounry &amp; Nyssens (2010)</a:t>
            </a:r>
            <a:endParaRPr sz="1000" dirty="0">
              <a:solidFill>
                <a:srgbClr val="6E6EE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93599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" grpId="0" animBg="1"/>
      <p:bldP spid="537" grpId="0" animBg="1"/>
      <p:bldP spid="538" grpId="0" animBg="1"/>
      <p:bldP spid="547" grpId="0"/>
      <p:bldP spid="548" grpId="0"/>
      <p:bldP spid="549" grpId="0"/>
      <p:bldP spid="550" grpId="0"/>
      <p:bldP spid="551" grpId="0"/>
      <p:bldP spid="552" grpId="0"/>
      <p:bldP spid="53" grpId="0"/>
      <p:bldP spid="572" grpId="0"/>
      <p:bldP spid="5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FDD5F3-FCFE-D69E-DAA5-58657E9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200" dirty="0"/>
              <a:t>SE </a:t>
            </a:r>
            <a:r>
              <a:rPr lang="nb-NO" sz="2200" dirty="0" err="1"/>
              <a:t>trajectories</a:t>
            </a:r>
            <a:endParaRPr lang="en-US" sz="22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0ED9E2-E2F9-0D08-2D21-5AB532577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Google Shape;1780;p111">
            <a:extLst>
              <a:ext uri="{FF2B5EF4-FFF2-40B4-BE49-F238E27FC236}">
                <a16:creationId xmlns:a16="http://schemas.microsoft.com/office/drawing/2014/main" id="{C7C75587-138D-4DA8-D01C-6C08A0BDB070}"/>
              </a:ext>
            </a:extLst>
          </p:cNvPr>
          <p:cNvSpPr/>
          <p:nvPr/>
        </p:nvSpPr>
        <p:spPr>
          <a:xfrm>
            <a:off x="8508306" y="-227531"/>
            <a:ext cx="882588" cy="8065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DDEA9BB3-DEE8-9DC2-6267-F2561C70AB28}"/>
              </a:ext>
            </a:extLst>
          </p:cNvPr>
          <p:cNvSpPr txBox="1">
            <a:spLocks/>
          </p:cNvSpPr>
          <p:nvPr/>
        </p:nvSpPr>
        <p:spPr>
          <a:xfrm>
            <a:off x="872400" y="13048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Used to conceptualize entrepreneurial dynamics in the third sector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Two types of trajectories</a:t>
            </a:r>
          </a:p>
          <a:p>
            <a:pPr marL="7810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Non-profit organizations becoming more business-like</a:t>
            </a:r>
          </a:p>
          <a:p>
            <a:pPr marL="7810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Social cooperatives – cooperatives expanding beyond mutual interest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Context dependent</a:t>
            </a:r>
          </a:p>
        </p:txBody>
      </p:sp>
      <p:sp>
        <p:nvSpPr>
          <p:cNvPr id="5" name="Google Shape;1780;p111">
            <a:extLst>
              <a:ext uri="{FF2B5EF4-FFF2-40B4-BE49-F238E27FC236}">
                <a16:creationId xmlns:a16="http://schemas.microsoft.com/office/drawing/2014/main" id="{C730522D-628E-ADB6-4033-1D5BD31CC11C}"/>
              </a:ext>
            </a:extLst>
          </p:cNvPr>
          <p:cNvSpPr/>
          <p:nvPr/>
        </p:nvSpPr>
        <p:spPr>
          <a:xfrm>
            <a:off x="8424000" y="4487240"/>
            <a:ext cx="882588" cy="80656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544509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92"/>
          <p:cNvSpPr txBox="1">
            <a:spLocks noGrp="1"/>
          </p:cNvSpPr>
          <p:nvPr>
            <p:ph type="title"/>
          </p:nvPr>
        </p:nvSpPr>
        <p:spPr>
          <a:xfrm>
            <a:off x="948600" y="1102200"/>
            <a:ext cx="4105500" cy="19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The Role of SEs in PSI in Europe</a:t>
            </a:r>
            <a:endParaRPr sz="3000" dirty="0"/>
          </a:p>
        </p:txBody>
      </p:sp>
      <p:sp>
        <p:nvSpPr>
          <p:cNvPr id="1393" name="Google Shape;1393;p92"/>
          <p:cNvSpPr txBox="1">
            <a:spLocks noGrp="1"/>
          </p:cNvSpPr>
          <p:nvPr>
            <p:ph type="subTitle" idx="1"/>
          </p:nvPr>
        </p:nvSpPr>
        <p:spPr>
          <a:xfrm>
            <a:off x="948600" y="2576101"/>
            <a:ext cx="4105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historical perspective with an emphasis on WISEs in four welfare models</a:t>
            </a:r>
            <a:endParaRPr dirty="0"/>
          </a:p>
        </p:txBody>
      </p:sp>
      <p:sp>
        <p:nvSpPr>
          <p:cNvPr id="2" name="Google Shape;419;p57">
            <a:extLst>
              <a:ext uri="{FF2B5EF4-FFF2-40B4-BE49-F238E27FC236}">
                <a16:creationId xmlns:a16="http://schemas.microsoft.com/office/drawing/2014/main" id="{7DDD16BF-02CA-3000-D7F8-249FAACF027E}"/>
              </a:ext>
            </a:extLst>
          </p:cNvPr>
          <p:cNvSpPr txBox="1">
            <a:spLocks/>
          </p:cNvSpPr>
          <p:nvPr/>
        </p:nvSpPr>
        <p:spPr>
          <a:xfrm flipH="1">
            <a:off x="747634" y="681300"/>
            <a:ext cx="4165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dirty="0">
                <a:latin typeface="Montserrat ExtraBold" panose="000009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094215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" grpId="0"/>
      <p:bldP spid="139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72275" y="1955761"/>
            <a:ext cx="3048000" cy="2197674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80"/>
          <p:cNvSpPr/>
          <p:nvPr/>
        </p:nvSpPr>
        <p:spPr>
          <a:xfrm>
            <a:off x="8705130" y="629324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80"/>
          <p:cNvSpPr/>
          <p:nvPr/>
        </p:nvSpPr>
        <p:spPr>
          <a:xfrm flipH="1">
            <a:off x="8510588" y="2457000"/>
            <a:ext cx="906600" cy="90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8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Emergence of the Philosophy of Innovative SEs</a:t>
            </a:r>
            <a:endParaRPr dirty="0"/>
          </a:p>
        </p:txBody>
      </p:sp>
      <p:grpSp>
        <p:nvGrpSpPr>
          <p:cNvPr id="934" name="Google Shape;934;p80"/>
          <p:cNvGrpSpPr/>
          <p:nvPr/>
        </p:nvGrpSpPr>
        <p:grpSpPr>
          <a:xfrm>
            <a:off x="1136415" y="3073559"/>
            <a:ext cx="376271" cy="337982"/>
            <a:chOff x="2612597" y="3367075"/>
            <a:chExt cx="376271" cy="337982"/>
          </a:xfrm>
        </p:grpSpPr>
        <p:sp>
          <p:nvSpPr>
            <p:cNvPr id="935" name="Google Shape;935;p80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0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80"/>
          <p:cNvGrpSpPr/>
          <p:nvPr/>
        </p:nvGrpSpPr>
        <p:grpSpPr>
          <a:xfrm>
            <a:off x="1188944" y="2223206"/>
            <a:ext cx="271213" cy="383088"/>
            <a:chOff x="1333682" y="3344330"/>
            <a:chExt cx="271213" cy="383088"/>
          </a:xfrm>
        </p:grpSpPr>
        <p:sp>
          <p:nvSpPr>
            <p:cNvPr id="938" name="Google Shape;938;p80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0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0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0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0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0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0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0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0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0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0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80"/>
          <p:cNvGrpSpPr/>
          <p:nvPr/>
        </p:nvGrpSpPr>
        <p:grpSpPr>
          <a:xfrm>
            <a:off x="1144187" y="3889748"/>
            <a:ext cx="360726" cy="361204"/>
            <a:chOff x="3510335" y="2892499"/>
            <a:chExt cx="360726" cy="361204"/>
          </a:xfrm>
        </p:grpSpPr>
        <p:sp>
          <p:nvSpPr>
            <p:cNvPr id="950" name="Google Shape;950;p80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0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0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0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0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5" name="Google Shape;955;p80"/>
          <p:cNvSpPr/>
          <p:nvPr/>
        </p:nvSpPr>
        <p:spPr>
          <a:xfrm>
            <a:off x="1133946" y="1430717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13B45621-BAEB-882E-CF16-15EF84738B18}"/>
              </a:ext>
            </a:extLst>
          </p:cNvPr>
          <p:cNvSpPr txBox="1">
            <a:spLocks/>
          </p:cNvSpPr>
          <p:nvPr/>
        </p:nvSpPr>
        <p:spPr>
          <a:xfrm>
            <a:off x="806588" y="12475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Third sector organizations played an important role well before WWII: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1950s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Setting up initiative to combat housing and poverty problems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1960s-1970s: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looming civil society movements – quest for more democracy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1970s-1980s: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Economic downturn</a:t>
            </a:r>
          </a:p>
          <a:p>
            <a:pPr marL="7810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Structural unemployment in many European countries</a:t>
            </a:r>
          </a:p>
          <a:p>
            <a:pPr marL="7810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Third sector organizations – at the forefront of welfare experiments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2007-08: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Economic downturn – new visions for SEs 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Esping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-Andersen’s welfare-state regimes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01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72275" y="1955761"/>
            <a:ext cx="3048000" cy="2197674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80"/>
          <p:cNvSpPr/>
          <p:nvPr/>
        </p:nvSpPr>
        <p:spPr>
          <a:xfrm>
            <a:off x="720000" y="4546120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80"/>
          <p:cNvSpPr/>
          <p:nvPr/>
        </p:nvSpPr>
        <p:spPr>
          <a:xfrm flipH="1">
            <a:off x="8784320" y="2620409"/>
            <a:ext cx="906600" cy="90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8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Southern Europe</a:t>
            </a:r>
            <a:endParaRPr dirty="0"/>
          </a:p>
        </p:txBody>
      </p:sp>
      <p:grpSp>
        <p:nvGrpSpPr>
          <p:cNvPr id="934" name="Google Shape;934;p80"/>
          <p:cNvGrpSpPr/>
          <p:nvPr/>
        </p:nvGrpSpPr>
        <p:grpSpPr>
          <a:xfrm>
            <a:off x="1136415" y="3073559"/>
            <a:ext cx="376271" cy="337982"/>
            <a:chOff x="2612597" y="3367075"/>
            <a:chExt cx="376271" cy="337982"/>
          </a:xfrm>
        </p:grpSpPr>
        <p:sp>
          <p:nvSpPr>
            <p:cNvPr id="935" name="Google Shape;935;p80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0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80"/>
          <p:cNvGrpSpPr/>
          <p:nvPr/>
        </p:nvGrpSpPr>
        <p:grpSpPr>
          <a:xfrm>
            <a:off x="1188944" y="2223206"/>
            <a:ext cx="271213" cy="383088"/>
            <a:chOff x="1333682" y="3344330"/>
            <a:chExt cx="271213" cy="383088"/>
          </a:xfrm>
        </p:grpSpPr>
        <p:sp>
          <p:nvSpPr>
            <p:cNvPr id="938" name="Google Shape;938;p80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0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0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0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0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0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0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0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0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0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0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80"/>
          <p:cNvGrpSpPr/>
          <p:nvPr/>
        </p:nvGrpSpPr>
        <p:grpSpPr>
          <a:xfrm>
            <a:off x="1144187" y="3889748"/>
            <a:ext cx="360726" cy="361204"/>
            <a:chOff x="3510335" y="2892499"/>
            <a:chExt cx="360726" cy="361204"/>
          </a:xfrm>
        </p:grpSpPr>
        <p:sp>
          <p:nvSpPr>
            <p:cNvPr id="950" name="Google Shape;950;p80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0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0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0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0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5" name="Google Shape;955;p80"/>
          <p:cNvSpPr/>
          <p:nvPr/>
        </p:nvSpPr>
        <p:spPr>
          <a:xfrm>
            <a:off x="1133946" y="1430717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13B45621-BAEB-882E-CF16-15EF84738B18}"/>
              </a:ext>
            </a:extLst>
          </p:cNvPr>
          <p:cNvSpPr txBox="1">
            <a:spLocks/>
          </p:cNvSpPr>
          <p:nvPr/>
        </p:nvSpPr>
        <p:spPr>
          <a:xfrm>
            <a:off x="806588" y="1184700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Welfare expenditure is in general lower compared to other welfare models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1980s: new local cooperatives emerged as a response to unmet needs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First appearance of SE in 1990s in Italy</a:t>
            </a:r>
          </a:p>
          <a:p>
            <a:pPr marL="7810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WISEs – pioneers in implementing labor policies before they came into institutional existence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Empowerment and integration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1991: Social cooperative 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(</a:t>
            </a:r>
            <a:r>
              <a:rPr lang="en-US" sz="1400" i="1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Impresa </a:t>
            </a:r>
            <a:r>
              <a:rPr lang="en-US" sz="1400" i="1" dirty="0" err="1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sociale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) adapted by the Italian Parliament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Growing in numbers and of social and economic importance</a:t>
            </a:r>
          </a:p>
        </p:txBody>
      </p:sp>
      <p:sp>
        <p:nvSpPr>
          <p:cNvPr id="2" name="Google Shape;373;p54">
            <a:extLst>
              <a:ext uri="{FF2B5EF4-FFF2-40B4-BE49-F238E27FC236}">
                <a16:creationId xmlns:a16="http://schemas.microsoft.com/office/drawing/2014/main" id="{A7653E20-1090-032C-FB77-6DDC7CC69C2D}"/>
              </a:ext>
            </a:extLst>
          </p:cNvPr>
          <p:cNvSpPr txBox="1"/>
          <p:nvPr/>
        </p:nvSpPr>
        <p:spPr>
          <a:xfrm>
            <a:off x="720000" y="998975"/>
            <a:ext cx="7704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Italy</a:t>
            </a:r>
            <a:r>
              <a:rPr lang="en" sz="1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, Spain and Portugal</a:t>
            </a:r>
            <a:endParaRPr sz="1000" dirty="0">
              <a:solidFill>
                <a:srgbClr val="6E6EE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73857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72275" y="1955761"/>
            <a:ext cx="3048000" cy="2197674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80"/>
          <p:cNvSpPr/>
          <p:nvPr/>
        </p:nvSpPr>
        <p:spPr>
          <a:xfrm>
            <a:off x="-3255814" y="604043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80"/>
          <p:cNvSpPr/>
          <p:nvPr/>
        </p:nvSpPr>
        <p:spPr>
          <a:xfrm flipH="1">
            <a:off x="8664573" y="-438704"/>
            <a:ext cx="906600" cy="90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8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Corporatist Welfare Model</a:t>
            </a:r>
            <a:endParaRPr dirty="0"/>
          </a:p>
        </p:txBody>
      </p:sp>
      <p:grpSp>
        <p:nvGrpSpPr>
          <p:cNvPr id="934" name="Google Shape;934;p80"/>
          <p:cNvGrpSpPr/>
          <p:nvPr/>
        </p:nvGrpSpPr>
        <p:grpSpPr>
          <a:xfrm>
            <a:off x="1136415" y="3073559"/>
            <a:ext cx="376271" cy="337982"/>
            <a:chOff x="2612597" y="3367075"/>
            <a:chExt cx="376271" cy="337982"/>
          </a:xfrm>
        </p:grpSpPr>
        <p:sp>
          <p:nvSpPr>
            <p:cNvPr id="935" name="Google Shape;935;p80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0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80"/>
          <p:cNvGrpSpPr/>
          <p:nvPr/>
        </p:nvGrpSpPr>
        <p:grpSpPr>
          <a:xfrm>
            <a:off x="1188944" y="2223206"/>
            <a:ext cx="271213" cy="383088"/>
            <a:chOff x="1333682" y="3344330"/>
            <a:chExt cx="271213" cy="383088"/>
          </a:xfrm>
        </p:grpSpPr>
        <p:sp>
          <p:nvSpPr>
            <p:cNvPr id="938" name="Google Shape;938;p80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0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0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0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0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0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0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0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0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0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0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80"/>
          <p:cNvGrpSpPr/>
          <p:nvPr/>
        </p:nvGrpSpPr>
        <p:grpSpPr>
          <a:xfrm>
            <a:off x="1144187" y="3889748"/>
            <a:ext cx="360726" cy="361204"/>
            <a:chOff x="3510335" y="2892499"/>
            <a:chExt cx="360726" cy="361204"/>
          </a:xfrm>
        </p:grpSpPr>
        <p:sp>
          <p:nvSpPr>
            <p:cNvPr id="950" name="Google Shape;950;p80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0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0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0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0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5" name="Google Shape;955;p80"/>
          <p:cNvSpPr/>
          <p:nvPr/>
        </p:nvSpPr>
        <p:spPr>
          <a:xfrm>
            <a:off x="1133946" y="1430717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13B45621-BAEB-882E-CF16-15EF84738B18}"/>
              </a:ext>
            </a:extLst>
          </p:cNvPr>
          <p:cNvSpPr txBox="1">
            <a:spLocks/>
          </p:cNvSpPr>
          <p:nvPr/>
        </p:nvSpPr>
        <p:spPr>
          <a:xfrm>
            <a:off x="806588" y="1184700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Non-profit organizations play an important role in the provision of welfare services (</a:t>
            </a:r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Salamon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et al. 2004). 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1980s onward: faced high rates of unemployment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Emergence of entrepreneurial activities seeking to integrate disadvantaged groups (WISEs)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public sector relied heavily on these activities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Last 10-15 years: New generation of SEs linked to PSI</a:t>
            </a:r>
          </a:p>
          <a:p>
            <a:pPr marL="7810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SEs </a:t>
            </a: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bridges between the three economic sectors</a:t>
            </a:r>
            <a:endParaRPr lang="en-US" sz="13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Germany: SEs role in PSI is “fuzzy” (von Ravensburg, </a:t>
            </a:r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Mildenberger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&amp; </a:t>
            </a:r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Krlev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2021)</a:t>
            </a:r>
          </a:p>
        </p:txBody>
      </p:sp>
      <p:sp>
        <p:nvSpPr>
          <p:cNvPr id="2" name="Google Shape;373;p54">
            <a:extLst>
              <a:ext uri="{FF2B5EF4-FFF2-40B4-BE49-F238E27FC236}">
                <a16:creationId xmlns:a16="http://schemas.microsoft.com/office/drawing/2014/main" id="{A7653E20-1090-032C-FB77-6DDC7CC69C2D}"/>
              </a:ext>
            </a:extLst>
          </p:cNvPr>
          <p:cNvSpPr txBox="1"/>
          <p:nvPr/>
        </p:nvSpPr>
        <p:spPr>
          <a:xfrm>
            <a:off x="720000" y="998975"/>
            <a:ext cx="7704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Belgium, France, </a:t>
            </a:r>
            <a:r>
              <a:rPr lang="en" sz="1000" b="1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Germany</a:t>
            </a:r>
            <a:r>
              <a:rPr lang="en" sz="1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and Ireland</a:t>
            </a:r>
            <a:endParaRPr sz="1000" dirty="0">
              <a:solidFill>
                <a:srgbClr val="6E6EE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47329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72275" y="1955761"/>
            <a:ext cx="3048000" cy="2197674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80"/>
          <p:cNvSpPr/>
          <p:nvPr/>
        </p:nvSpPr>
        <p:spPr>
          <a:xfrm>
            <a:off x="-2601295" y="-3092953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80"/>
          <p:cNvSpPr/>
          <p:nvPr/>
        </p:nvSpPr>
        <p:spPr>
          <a:xfrm flipH="1">
            <a:off x="4118700" y="4690350"/>
            <a:ext cx="906600" cy="90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8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Liberal Welfare Model</a:t>
            </a:r>
            <a:endParaRPr dirty="0"/>
          </a:p>
        </p:txBody>
      </p:sp>
      <p:grpSp>
        <p:nvGrpSpPr>
          <p:cNvPr id="934" name="Google Shape;934;p80"/>
          <p:cNvGrpSpPr/>
          <p:nvPr/>
        </p:nvGrpSpPr>
        <p:grpSpPr>
          <a:xfrm>
            <a:off x="1136415" y="3073559"/>
            <a:ext cx="376271" cy="337982"/>
            <a:chOff x="2612597" y="3367075"/>
            <a:chExt cx="376271" cy="337982"/>
          </a:xfrm>
        </p:grpSpPr>
        <p:sp>
          <p:nvSpPr>
            <p:cNvPr id="935" name="Google Shape;935;p80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0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80"/>
          <p:cNvGrpSpPr/>
          <p:nvPr/>
        </p:nvGrpSpPr>
        <p:grpSpPr>
          <a:xfrm>
            <a:off x="1188944" y="2223206"/>
            <a:ext cx="271213" cy="383088"/>
            <a:chOff x="1333682" y="3344330"/>
            <a:chExt cx="271213" cy="383088"/>
          </a:xfrm>
        </p:grpSpPr>
        <p:sp>
          <p:nvSpPr>
            <p:cNvPr id="938" name="Google Shape;938;p80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0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0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0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0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0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0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0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0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0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0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80"/>
          <p:cNvGrpSpPr/>
          <p:nvPr/>
        </p:nvGrpSpPr>
        <p:grpSpPr>
          <a:xfrm>
            <a:off x="1144187" y="3889748"/>
            <a:ext cx="360726" cy="361204"/>
            <a:chOff x="3510335" y="2892499"/>
            <a:chExt cx="360726" cy="361204"/>
          </a:xfrm>
        </p:grpSpPr>
        <p:sp>
          <p:nvSpPr>
            <p:cNvPr id="950" name="Google Shape;950;p80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0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0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0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0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5" name="Google Shape;955;p80"/>
          <p:cNvSpPr/>
          <p:nvPr/>
        </p:nvSpPr>
        <p:spPr>
          <a:xfrm>
            <a:off x="1133946" y="1430717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13B45621-BAEB-882E-CF16-15EF84738B18}"/>
              </a:ext>
            </a:extLst>
          </p:cNvPr>
          <p:cNvSpPr txBox="1">
            <a:spLocks/>
          </p:cNvSpPr>
          <p:nvPr/>
        </p:nvSpPr>
        <p:spPr>
          <a:xfrm>
            <a:off x="806588" y="1184700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Comparatively, lower level of welfare expenditure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1970s-1980s: NPM reforms stressing quasi-market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rise in 1980s, but were later hampered (Aiken et al., 2021).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1980-90</a:t>
            </a:r>
            <a:r>
              <a:rPr lang="en-US" sz="1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Community businesses 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 local community development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2007-08: new vision for SEs (Office of the Third Sector 2009: 1).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High level of service delivery by private or third organizations</a:t>
            </a:r>
          </a:p>
          <a:p>
            <a:pPr marL="7810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Only a small proportion is delivered by SEs (Aiken et al., 2021).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2" name="Google Shape;373;p54">
            <a:extLst>
              <a:ext uri="{FF2B5EF4-FFF2-40B4-BE49-F238E27FC236}">
                <a16:creationId xmlns:a16="http://schemas.microsoft.com/office/drawing/2014/main" id="{A7653E20-1090-032C-FB77-6DDC7CC69C2D}"/>
              </a:ext>
            </a:extLst>
          </p:cNvPr>
          <p:cNvSpPr txBox="1"/>
          <p:nvPr/>
        </p:nvSpPr>
        <p:spPr>
          <a:xfrm>
            <a:off x="720000" y="998975"/>
            <a:ext cx="7704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UK</a:t>
            </a:r>
            <a:r>
              <a:rPr lang="en" sz="1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 dirty="0">
              <a:solidFill>
                <a:srgbClr val="6E6EE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030718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Structure</a:t>
            </a:r>
            <a:endParaRPr dirty="0"/>
          </a:p>
        </p:txBody>
      </p:sp>
      <p:graphicFrame>
        <p:nvGraphicFramePr>
          <p:cNvPr id="372" name="Google Shape;372;p54"/>
          <p:cNvGraphicFramePr/>
          <p:nvPr>
            <p:extLst>
              <p:ext uri="{D42A27DB-BD31-4B8C-83A1-F6EECF244321}">
                <p14:modId xmlns:p14="http://schemas.microsoft.com/office/powerpoint/2010/main" val="3868487703"/>
              </p:ext>
            </p:extLst>
          </p:nvPr>
        </p:nvGraphicFramePr>
        <p:xfrm>
          <a:off x="841248" y="1345799"/>
          <a:ext cx="7582752" cy="2478629"/>
        </p:xfrm>
        <a:graphic>
          <a:graphicData uri="http://schemas.openxmlformats.org/drawingml/2006/table">
            <a:tbl>
              <a:tblPr>
                <a:noFill/>
                <a:tableStyleId>{FD45B411-581D-4D35-BA15-00756B576A93}</a:tableStyleId>
              </a:tblPr>
              <a:tblGrid>
                <a:gridCol w="257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4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accent2"/>
                          </a:solidFill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01. How to understand public sector innovation?</a:t>
                      </a:r>
                      <a:endParaRPr sz="1000" b="1" dirty="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3443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19191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Governance paradigms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3443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accent2"/>
                          </a:solidFill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02. Delimitation and definitions</a:t>
                      </a:r>
                      <a:endParaRPr sz="1000" b="1" dirty="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3443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19191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Delimitation of the scope. Definition of public sector innovation (PSI) and social enterprise (SE)</a:t>
                      </a:r>
                      <a:endParaRPr sz="1000" dirty="0">
                        <a:solidFill>
                          <a:srgbClr val="19191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3443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accent2"/>
                          </a:solidFill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03. Social enterprises’ role in public sector innovation in E</a:t>
                      </a:r>
                      <a:r>
                        <a:rPr lang="en-US" sz="1000" b="1" dirty="0">
                          <a:solidFill>
                            <a:schemeClr val="accent2"/>
                          </a:solidFill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" sz="1000" b="1" dirty="0">
                          <a:solidFill>
                            <a:schemeClr val="accent2"/>
                          </a:solidFill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rope </a:t>
                      </a:r>
                      <a:endParaRPr sz="1000" b="1" dirty="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3443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19191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historical perspective based on four welfare state models in Europe.</a:t>
                      </a:r>
                      <a:br>
                        <a:rPr lang="en" sz="1000" dirty="0">
                          <a:solidFill>
                            <a:srgbClr val="19191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000" dirty="0">
                          <a:solidFill>
                            <a:srgbClr val="19191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focus on work-integration social enterprises (WISEs)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3443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accent2"/>
                          </a:solidFill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04. Discussion</a:t>
                      </a:r>
                      <a:endParaRPr sz="1000" b="1" dirty="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3443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19191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role of social enterprise in public sector innovation in Europe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3443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accent2"/>
                          </a:solidFill>
                          <a:uFill>
                            <a:noFill/>
                          </a:u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05. Conclusion</a:t>
                      </a:r>
                      <a:endParaRPr sz="1000" b="1" dirty="0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3443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19191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current role of social enterprise in public sector innovation and future trajectories.</a:t>
                      </a:r>
                      <a:endParaRPr sz="1000" dirty="0">
                        <a:solidFill>
                          <a:srgbClr val="19191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33443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3" name="Google Shape;373;p54"/>
          <p:cNvSpPr txBox="1"/>
          <p:nvPr/>
        </p:nvSpPr>
        <p:spPr>
          <a:xfrm>
            <a:off x="720000" y="998975"/>
            <a:ext cx="7704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The trial lecture is structured as follows</a:t>
            </a:r>
            <a:endParaRPr sz="1000" dirty="0">
              <a:solidFill>
                <a:srgbClr val="6E6EE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72275" y="1955761"/>
            <a:ext cx="3048000" cy="2197674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80"/>
          <p:cNvSpPr/>
          <p:nvPr/>
        </p:nvSpPr>
        <p:spPr>
          <a:xfrm>
            <a:off x="2704379" y="-3567530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80"/>
          <p:cNvSpPr/>
          <p:nvPr/>
        </p:nvSpPr>
        <p:spPr>
          <a:xfrm flipH="1">
            <a:off x="8424000" y="2620409"/>
            <a:ext cx="906600" cy="90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8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Social-Democratic Model</a:t>
            </a:r>
            <a:endParaRPr dirty="0"/>
          </a:p>
        </p:txBody>
      </p:sp>
      <p:grpSp>
        <p:nvGrpSpPr>
          <p:cNvPr id="934" name="Google Shape;934;p80"/>
          <p:cNvGrpSpPr/>
          <p:nvPr/>
        </p:nvGrpSpPr>
        <p:grpSpPr>
          <a:xfrm>
            <a:off x="1136415" y="3073559"/>
            <a:ext cx="376271" cy="337982"/>
            <a:chOff x="2612597" y="3367075"/>
            <a:chExt cx="376271" cy="337982"/>
          </a:xfrm>
        </p:grpSpPr>
        <p:sp>
          <p:nvSpPr>
            <p:cNvPr id="935" name="Google Shape;935;p80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0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80"/>
          <p:cNvGrpSpPr/>
          <p:nvPr/>
        </p:nvGrpSpPr>
        <p:grpSpPr>
          <a:xfrm>
            <a:off x="1188944" y="2223206"/>
            <a:ext cx="271213" cy="383088"/>
            <a:chOff x="1333682" y="3344330"/>
            <a:chExt cx="271213" cy="383088"/>
          </a:xfrm>
        </p:grpSpPr>
        <p:sp>
          <p:nvSpPr>
            <p:cNvPr id="938" name="Google Shape;938;p80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0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0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0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0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0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0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0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0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0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0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80"/>
          <p:cNvGrpSpPr/>
          <p:nvPr/>
        </p:nvGrpSpPr>
        <p:grpSpPr>
          <a:xfrm>
            <a:off x="1144187" y="3889748"/>
            <a:ext cx="360726" cy="361204"/>
            <a:chOff x="3510335" y="2892499"/>
            <a:chExt cx="360726" cy="361204"/>
          </a:xfrm>
        </p:grpSpPr>
        <p:sp>
          <p:nvSpPr>
            <p:cNvPr id="950" name="Google Shape;950;p80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0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0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0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0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5" name="Google Shape;955;p80"/>
          <p:cNvSpPr/>
          <p:nvPr/>
        </p:nvSpPr>
        <p:spPr>
          <a:xfrm>
            <a:off x="1133946" y="1430717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13B45621-BAEB-882E-CF16-15EF84738B18}"/>
              </a:ext>
            </a:extLst>
          </p:cNvPr>
          <p:cNvSpPr txBox="1">
            <a:spLocks/>
          </p:cNvSpPr>
          <p:nvPr/>
        </p:nvSpPr>
        <p:spPr>
          <a:xfrm>
            <a:off x="806588" y="1184700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Highest welfare expenditure – universal welfare services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Tradition of co-operative movements (</a:t>
            </a:r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Hulgård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2004)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Different trajectories in Scandinavia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1990: SE first mentioned in Sweden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Policy interest in SE as labor-market tool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2013 approx. 300 WISEs (</a:t>
            </a:r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Gawell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2021)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Struggle to survive</a:t>
            </a:r>
          </a:p>
        </p:txBody>
      </p:sp>
      <p:sp>
        <p:nvSpPr>
          <p:cNvPr id="2" name="Google Shape;373;p54">
            <a:extLst>
              <a:ext uri="{FF2B5EF4-FFF2-40B4-BE49-F238E27FC236}">
                <a16:creationId xmlns:a16="http://schemas.microsoft.com/office/drawing/2014/main" id="{A7653E20-1090-032C-FB77-6DDC7CC69C2D}"/>
              </a:ext>
            </a:extLst>
          </p:cNvPr>
          <p:cNvSpPr txBox="1"/>
          <p:nvPr/>
        </p:nvSpPr>
        <p:spPr>
          <a:xfrm>
            <a:off x="720000" y="998975"/>
            <a:ext cx="7704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Denmark, Norway, </a:t>
            </a:r>
            <a:r>
              <a:rPr lang="en" sz="1000" b="1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Sweden</a:t>
            </a:r>
            <a:endParaRPr sz="1000" b="1" dirty="0">
              <a:solidFill>
                <a:srgbClr val="6E6EE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432453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912194" y="1441103"/>
            <a:ext cx="3048000" cy="2197674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80"/>
          <p:cNvSpPr/>
          <p:nvPr/>
        </p:nvSpPr>
        <p:spPr>
          <a:xfrm>
            <a:off x="-3255814" y="604043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80"/>
          <p:cNvSpPr/>
          <p:nvPr/>
        </p:nvSpPr>
        <p:spPr>
          <a:xfrm flipH="1">
            <a:off x="8664573" y="-438704"/>
            <a:ext cx="906600" cy="90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80"/>
          <p:cNvSpPr txBox="1">
            <a:spLocks noGrp="1"/>
          </p:cNvSpPr>
          <p:nvPr>
            <p:ph type="title"/>
          </p:nvPr>
        </p:nvSpPr>
        <p:spPr>
          <a:xfrm>
            <a:off x="720000" y="2286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COMPARISON</a:t>
            </a:r>
            <a:endParaRPr dirty="0"/>
          </a:p>
        </p:txBody>
      </p:sp>
      <p:grpSp>
        <p:nvGrpSpPr>
          <p:cNvPr id="934" name="Google Shape;934;p80"/>
          <p:cNvGrpSpPr/>
          <p:nvPr/>
        </p:nvGrpSpPr>
        <p:grpSpPr>
          <a:xfrm>
            <a:off x="1136415" y="3073559"/>
            <a:ext cx="376271" cy="337982"/>
            <a:chOff x="2612597" y="3367075"/>
            <a:chExt cx="376271" cy="337982"/>
          </a:xfrm>
        </p:grpSpPr>
        <p:sp>
          <p:nvSpPr>
            <p:cNvPr id="935" name="Google Shape;935;p80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0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80"/>
          <p:cNvGrpSpPr/>
          <p:nvPr/>
        </p:nvGrpSpPr>
        <p:grpSpPr>
          <a:xfrm>
            <a:off x="1188944" y="2223206"/>
            <a:ext cx="271213" cy="383088"/>
            <a:chOff x="1333682" y="3344330"/>
            <a:chExt cx="271213" cy="383088"/>
          </a:xfrm>
        </p:grpSpPr>
        <p:sp>
          <p:nvSpPr>
            <p:cNvPr id="938" name="Google Shape;938;p80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0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0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0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0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0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0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0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0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0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0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80"/>
          <p:cNvGrpSpPr/>
          <p:nvPr/>
        </p:nvGrpSpPr>
        <p:grpSpPr>
          <a:xfrm>
            <a:off x="1144187" y="3889748"/>
            <a:ext cx="360726" cy="361204"/>
            <a:chOff x="3510335" y="2892499"/>
            <a:chExt cx="360726" cy="361204"/>
          </a:xfrm>
        </p:grpSpPr>
        <p:sp>
          <p:nvSpPr>
            <p:cNvPr id="950" name="Google Shape;950;p80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0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0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0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0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5" name="Google Shape;955;p80"/>
          <p:cNvSpPr/>
          <p:nvPr/>
        </p:nvSpPr>
        <p:spPr>
          <a:xfrm>
            <a:off x="1133946" y="1430717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13B45621-BAEB-882E-CF16-15EF84738B18}"/>
              </a:ext>
            </a:extLst>
          </p:cNvPr>
          <p:cNvSpPr txBox="1">
            <a:spLocks/>
          </p:cNvSpPr>
          <p:nvPr/>
        </p:nvSpPr>
        <p:spPr>
          <a:xfrm>
            <a:off x="806588" y="1143024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Google Shape;373;p54">
            <a:extLst>
              <a:ext uri="{FF2B5EF4-FFF2-40B4-BE49-F238E27FC236}">
                <a16:creationId xmlns:a16="http://schemas.microsoft.com/office/drawing/2014/main" id="{A7653E20-1090-032C-FB77-6DDC7CC69C2D}"/>
              </a:ext>
            </a:extLst>
          </p:cNvPr>
          <p:cNvSpPr txBox="1"/>
          <p:nvPr/>
        </p:nvSpPr>
        <p:spPr>
          <a:xfrm>
            <a:off x="720000" y="998975"/>
            <a:ext cx="7704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E6EE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970AE27-A036-65CE-0C21-FD0BC8F87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981629"/>
              </p:ext>
            </p:extLst>
          </p:nvPr>
        </p:nvGraphicFramePr>
        <p:xfrm>
          <a:off x="1133515" y="1143024"/>
          <a:ext cx="7452990" cy="2978335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490598">
                  <a:extLst>
                    <a:ext uri="{9D8B030D-6E8A-4147-A177-3AD203B41FA5}">
                      <a16:colId xmlns:a16="http://schemas.microsoft.com/office/drawing/2014/main" val="1900311248"/>
                    </a:ext>
                  </a:extLst>
                </a:gridCol>
                <a:gridCol w="1490598">
                  <a:extLst>
                    <a:ext uri="{9D8B030D-6E8A-4147-A177-3AD203B41FA5}">
                      <a16:colId xmlns:a16="http://schemas.microsoft.com/office/drawing/2014/main" val="2095331150"/>
                    </a:ext>
                  </a:extLst>
                </a:gridCol>
                <a:gridCol w="1490598">
                  <a:extLst>
                    <a:ext uri="{9D8B030D-6E8A-4147-A177-3AD203B41FA5}">
                      <a16:colId xmlns:a16="http://schemas.microsoft.com/office/drawing/2014/main" val="3728749623"/>
                    </a:ext>
                  </a:extLst>
                </a:gridCol>
                <a:gridCol w="1490598">
                  <a:extLst>
                    <a:ext uri="{9D8B030D-6E8A-4147-A177-3AD203B41FA5}">
                      <a16:colId xmlns:a16="http://schemas.microsoft.com/office/drawing/2014/main" val="2210454754"/>
                    </a:ext>
                  </a:extLst>
                </a:gridCol>
                <a:gridCol w="1490598">
                  <a:extLst>
                    <a:ext uri="{9D8B030D-6E8A-4147-A177-3AD203B41FA5}">
                      <a16:colId xmlns:a16="http://schemas.microsoft.com/office/drawing/2014/main" val="1508249340"/>
                    </a:ext>
                  </a:extLst>
                </a:gridCol>
              </a:tblGrid>
              <a:tr h="362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Southern-European model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Corporate model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Liberal model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The Social-democratic model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extLst>
                  <a:ext uri="{0D108BD9-81ED-4DB2-BD59-A6C34878D82A}">
                    <a16:rowId xmlns:a16="http://schemas.microsoft.com/office/drawing/2014/main" val="878622151"/>
                  </a:ext>
                </a:extLst>
              </a:tr>
              <a:tr h="1305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SEs’ role in PSI (historical perspective)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</a:rPr>
                        <a:t>Pioneers that served the community combining different types of stakeholders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bg2"/>
                          </a:solidFill>
                          <a:effectLst/>
                        </a:rPr>
                        <a:t>Implemented work-inclusion activities through WISEs, which public organizations relied heavily on.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</a:rPr>
                        <a:t>WISE-initiative flourished, but were later hampered due to unpredictive public funding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</a:rPr>
                        <a:t>Experience with entrepreneurial dynamics in the 1970s-80s. First mentioned in mid-1990s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extLst>
                  <a:ext uri="{0D108BD9-81ED-4DB2-BD59-A6C34878D82A}">
                    <a16:rowId xmlns:a16="http://schemas.microsoft.com/office/drawing/2014/main" val="1566031414"/>
                  </a:ext>
                </a:extLst>
              </a:tr>
              <a:tr h="1291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SEs’ role in PSI (today)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</a:rPr>
                        <a:t>Growing in numbers. Considered an important sector of the economy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</a:rPr>
                        <a:t>Acknowledgement of their importance to foster PSI, but institutional obstacles can make it difficult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</a:rPr>
                        <a:t>SE has been promoted in service delivery but deliver only a small proportion of services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  <a:effectLst/>
                        </a:rPr>
                        <a:t>Policy interest in using SE as labor-market tool, but few and small scope.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9" marR="55629" marT="0" marB="0"/>
                </a:tc>
                <a:extLst>
                  <a:ext uri="{0D108BD9-81ED-4DB2-BD59-A6C34878D82A}">
                    <a16:rowId xmlns:a16="http://schemas.microsoft.com/office/drawing/2014/main" val="172872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56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1"/>
          <p:cNvSpPr txBox="1">
            <a:spLocks noGrp="1"/>
          </p:cNvSpPr>
          <p:nvPr>
            <p:ph type="title"/>
          </p:nvPr>
        </p:nvSpPr>
        <p:spPr>
          <a:xfrm>
            <a:off x="4572000" y="2150850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Discussion</a:t>
            </a:r>
            <a:endParaRPr sz="3000" dirty="0"/>
          </a:p>
        </p:txBody>
      </p:sp>
      <p:sp>
        <p:nvSpPr>
          <p:cNvPr id="445" name="Google Shape;445;p61"/>
          <p:cNvSpPr txBox="1">
            <a:spLocks noGrp="1"/>
          </p:cNvSpPr>
          <p:nvPr>
            <p:ph type="title" idx="2"/>
          </p:nvPr>
        </p:nvSpPr>
        <p:spPr>
          <a:xfrm>
            <a:off x="4572110" y="1337825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46" name="Google Shape;446;p61"/>
          <p:cNvSpPr txBox="1">
            <a:spLocks noGrp="1"/>
          </p:cNvSpPr>
          <p:nvPr>
            <p:ph type="subTitle" idx="1"/>
          </p:nvPr>
        </p:nvSpPr>
        <p:spPr>
          <a:xfrm>
            <a:off x="4572000" y="3132175"/>
            <a:ext cx="3852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The </a:t>
            </a:r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SE in PSI in Europe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44885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407A97-BE01-CBD1-25AA-9DE6017A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Links between SE and their innovative dynamics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A80770C-AE13-E7CE-6242-46000E7BC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US" sz="1600" b="1" dirty="0">
                <a:latin typeface="Montserrat Medium" panose="00000600000000000000" pitchFamily="2" charset="0"/>
                <a:ea typeface="Source Sans Pro" panose="020B0503030403020204" pitchFamily="34" charset="0"/>
              </a:rPr>
              <a:t>Examples, not definite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role of SE in </a:t>
            </a:r>
            <a:r>
              <a:rPr lang="en-US" sz="16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service innovation</a:t>
            </a:r>
          </a:p>
          <a:p>
            <a:pPr marL="7810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implementation of novel services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role of SE in </a:t>
            </a:r>
            <a:r>
              <a:rPr lang="en-US" sz="16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systemic innovation</a:t>
            </a:r>
          </a:p>
          <a:p>
            <a:pPr marL="7810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Building bridges between sectors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role of SE in </a:t>
            </a:r>
            <a:r>
              <a:rPr lang="en-US" sz="1600" b="1" i="1" dirty="0"/>
              <a:t>concept innovation</a:t>
            </a:r>
          </a:p>
          <a:p>
            <a:pPr marL="7810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Shaping institutions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role of SE in </a:t>
            </a:r>
            <a:r>
              <a:rPr lang="en-US" sz="1600" b="1" i="1" dirty="0"/>
              <a:t>social innovation</a:t>
            </a:r>
          </a:p>
          <a:p>
            <a:pPr marL="7810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Cross-sectoral initiatives aiming to meet social needs of disadvantaged groups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role of SE in </a:t>
            </a:r>
            <a:r>
              <a:rPr lang="en-US" sz="1600" b="1" i="1" dirty="0"/>
              <a:t>governance innovation</a:t>
            </a:r>
          </a:p>
          <a:p>
            <a:pPr marL="7810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Introducing new participation mechanisms for citizens</a:t>
            </a:r>
          </a:p>
        </p:txBody>
      </p:sp>
      <p:sp>
        <p:nvSpPr>
          <p:cNvPr id="5" name="Google Shape;1780;p111">
            <a:extLst>
              <a:ext uri="{FF2B5EF4-FFF2-40B4-BE49-F238E27FC236}">
                <a16:creationId xmlns:a16="http://schemas.microsoft.com/office/drawing/2014/main" id="{4454F8E5-3967-0CA1-AD93-F988ACFDA4DC}"/>
              </a:ext>
            </a:extLst>
          </p:cNvPr>
          <p:cNvSpPr/>
          <p:nvPr/>
        </p:nvSpPr>
        <p:spPr>
          <a:xfrm>
            <a:off x="-298810" y="4603375"/>
            <a:ext cx="882588" cy="8065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813228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1"/>
          <p:cNvSpPr txBox="1">
            <a:spLocks noGrp="1"/>
          </p:cNvSpPr>
          <p:nvPr>
            <p:ph type="title"/>
          </p:nvPr>
        </p:nvSpPr>
        <p:spPr>
          <a:xfrm>
            <a:off x="4572000" y="2150850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Conclusion</a:t>
            </a:r>
            <a:endParaRPr sz="3000" dirty="0"/>
          </a:p>
        </p:txBody>
      </p:sp>
      <p:sp>
        <p:nvSpPr>
          <p:cNvPr id="445" name="Google Shape;445;p61"/>
          <p:cNvSpPr txBox="1">
            <a:spLocks noGrp="1"/>
          </p:cNvSpPr>
          <p:nvPr>
            <p:ph type="title" idx="2"/>
          </p:nvPr>
        </p:nvSpPr>
        <p:spPr>
          <a:xfrm>
            <a:off x="4572110" y="1337825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46" name="Google Shape;446;p61"/>
          <p:cNvSpPr txBox="1">
            <a:spLocks noGrp="1"/>
          </p:cNvSpPr>
          <p:nvPr>
            <p:ph type="subTitle" idx="1"/>
          </p:nvPr>
        </p:nvSpPr>
        <p:spPr>
          <a:xfrm>
            <a:off x="4572000" y="3132175"/>
            <a:ext cx="3852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err="1"/>
              <a:t>SEs</a:t>
            </a:r>
            <a:r>
              <a:rPr lang="nb-NO" dirty="0"/>
              <a:t>’ </a:t>
            </a:r>
            <a:r>
              <a:rPr lang="nb-NO" dirty="0" err="1"/>
              <a:t>current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 in PSI and </a:t>
            </a:r>
            <a:r>
              <a:rPr lang="nb-NO" dirty="0" err="1"/>
              <a:t>future</a:t>
            </a:r>
            <a:r>
              <a:rPr lang="nb-NO" dirty="0"/>
              <a:t> </a:t>
            </a:r>
            <a:r>
              <a:rPr lang="nb-NO" dirty="0" err="1"/>
              <a:t>trajectories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62973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407A97-BE01-CBD1-25AA-9DE6017A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Takeaways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A80770C-AE13-E7CE-6242-46000E7BC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17725"/>
            <a:ext cx="7704000" cy="3585650"/>
          </a:xfrm>
        </p:spPr>
        <p:txBody>
          <a:bodyPr/>
          <a:lstStyle/>
          <a:p>
            <a:pPr marL="1066800" lvl="2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… </a:t>
            </a: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development and implementation of new and promising solutions that break with common wisdom and existing practices in a particular context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(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Mulgan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&amp; Albury 2013; Hartley 2005;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Torfing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2016).</a:t>
            </a:r>
          </a:p>
          <a:p>
            <a:pPr marL="609600" lvl="1" indent="0">
              <a:buNone/>
            </a:pPr>
            <a:endParaRPr lang="nb-NO" sz="13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38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SEs </a:t>
            </a:r>
            <a:r>
              <a:rPr lang="en-US" sz="13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can </a:t>
            </a: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have a role in PSI</a:t>
            </a:r>
          </a:p>
          <a:p>
            <a:pPr marL="438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a European perspective, SEs </a:t>
            </a:r>
            <a:r>
              <a:rPr lang="en-US" sz="13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have </a:t>
            </a: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proved to be an innovative organization (Pearce, 1993).</a:t>
            </a:r>
          </a:p>
          <a:p>
            <a:pPr marL="438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However,</a:t>
            </a:r>
          </a:p>
          <a:p>
            <a:pPr marL="8953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Still small in scale </a:t>
            </a: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local impact</a:t>
            </a:r>
            <a:endParaRPr lang="en-US" sz="13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953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some contexts: a marginal impact</a:t>
            </a:r>
          </a:p>
          <a:p>
            <a:pPr marL="8953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 the driver of public </a:t>
            </a:r>
            <a:r>
              <a:rPr lang="en-US" sz="1300">
                <a:latin typeface="Source Sans Pro" panose="020B0503030403020204" pitchFamily="34" charset="0"/>
                <a:ea typeface="Source Sans Pro" panose="020B0503030403020204" pitchFamily="34" charset="0"/>
              </a:rPr>
              <a:t>sector transformation</a:t>
            </a:r>
            <a:endParaRPr lang="en-US" sz="13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38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Nevertheless,</a:t>
            </a:r>
          </a:p>
          <a:p>
            <a:pPr marL="8953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SEs have proven to be innovative and effective in economic downturns</a:t>
            </a:r>
          </a:p>
          <a:p>
            <a:pPr marL="152400" indent="0">
              <a:lnSpc>
                <a:spcPct val="150000"/>
              </a:lnSpc>
              <a:buNone/>
            </a:pPr>
            <a:endParaRPr lang="en-US" sz="13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Google Shape;1780;p111">
            <a:extLst>
              <a:ext uri="{FF2B5EF4-FFF2-40B4-BE49-F238E27FC236}">
                <a16:creationId xmlns:a16="http://schemas.microsoft.com/office/drawing/2014/main" id="{4454F8E5-3967-0CA1-AD93-F988ACFDA4DC}"/>
              </a:ext>
            </a:extLst>
          </p:cNvPr>
          <p:cNvSpPr/>
          <p:nvPr/>
        </p:nvSpPr>
        <p:spPr>
          <a:xfrm>
            <a:off x="-298810" y="4603375"/>
            <a:ext cx="882588" cy="8065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126945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04"/>
          <p:cNvSpPr txBox="1">
            <a:spLocks noGrp="1"/>
          </p:cNvSpPr>
          <p:nvPr>
            <p:ph type="ctrTitle"/>
          </p:nvPr>
        </p:nvSpPr>
        <p:spPr>
          <a:xfrm>
            <a:off x="4572000" y="540000"/>
            <a:ext cx="3852000" cy="9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 dirty="0"/>
          </a:p>
        </p:txBody>
      </p:sp>
      <p:pic>
        <p:nvPicPr>
          <p:cNvPr id="2" name="Picture 8" descr="Høgskulen på Vestlandet – Store norske leksikon">
            <a:extLst>
              <a:ext uri="{FF2B5EF4-FFF2-40B4-BE49-F238E27FC236}">
                <a16:creationId xmlns:a16="http://schemas.microsoft.com/office/drawing/2014/main" id="{0E1A415E-CEB7-1FD5-9D98-E846B1EE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84" y="1875914"/>
            <a:ext cx="1114198" cy="28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UNIVERSITETET I BERGEN (UiB) - PRIME">
            <a:extLst>
              <a:ext uri="{FF2B5EF4-FFF2-40B4-BE49-F238E27FC236}">
                <a16:creationId xmlns:a16="http://schemas.microsoft.com/office/drawing/2014/main" id="{11394818-FE6F-412A-693E-1E9D87BF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29" y="1773362"/>
            <a:ext cx="507397" cy="4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2640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1"/>
          <p:cNvSpPr txBox="1">
            <a:spLocks noGrp="1"/>
          </p:cNvSpPr>
          <p:nvPr>
            <p:ph type="title"/>
          </p:nvPr>
        </p:nvSpPr>
        <p:spPr>
          <a:xfrm>
            <a:off x="4572000" y="2150850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How to understand PSI</a:t>
            </a:r>
            <a:endParaRPr sz="3000" dirty="0"/>
          </a:p>
        </p:txBody>
      </p:sp>
      <p:sp>
        <p:nvSpPr>
          <p:cNvPr id="445" name="Google Shape;445;p61"/>
          <p:cNvSpPr txBox="1">
            <a:spLocks noGrp="1"/>
          </p:cNvSpPr>
          <p:nvPr>
            <p:ph type="title" idx="2"/>
          </p:nvPr>
        </p:nvSpPr>
        <p:spPr>
          <a:xfrm>
            <a:off x="4572110" y="1337825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6" name="Google Shape;446;p61"/>
          <p:cNvSpPr txBox="1">
            <a:spLocks noGrp="1"/>
          </p:cNvSpPr>
          <p:nvPr>
            <p:ph type="subTitle" idx="1"/>
          </p:nvPr>
        </p:nvSpPr>
        <p:spPr>
          <a:xfrm>
            <a:off x="4572000" y="3132175"/>
            <a:ext cx="3852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err="1"/>
              <a:t>Governance</a:t>
            </a:r>
            <a:r>
              <a:rPr lang="nb-NO" dirty="0"/>
              <a:t> </a:t>
            </a:r>
            <a:r>
              <a:rPr lang="nb-NO" dirty="0" err="1"/>
              <a:t>Paradigms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93238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1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Governance Paradigms</a:t>
            </a:r>
            <a:endParaRPr dirty="0"/>
          </a:p>
        </p:txBody>
      </p:sp>
      <p:sp>
        <p:nvSpPr>
          <p:cNvPr id="1779" name="Google Shape;1779;p11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b-NO" sz="1600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</a:t>
            </a:r>
            <a:r>
              <a:rPr lang="en-US" sz="1600" b="1" dirty="0" err="1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overnance</a:t>
            </a:r>
            <a:r>
              <a:rPr lang="nb-NO" sz="1600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paradigm</a:t>
            </a:r>
            <a:r>
              <a:rPr lang="en-US" sz="14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1600" i="1" dirty="0">
                <a:solidFill>
                  <a:schemeClr val="dk2"/>
                </a:solidFill>
                <a:latin typeface="Montserrat" panose="00000500000000000000" pitchFamily="2" charset="0"/>
                <a:sym typeface="Montserrat Medium"/>
              </a:rPr>
              <a:t>…an overall policy and implementation regime steering the design and implementation of public policy and the delivery of public services within the public sector </a:t>
            </a:r>
            <a:r>
              <a:rPr lang="en-US" sz="1600" dirty="0">
                <a:solidFill>
                  <a:schemeClr val="dk2"/>
                </a:solidFill>
                <a:latin typeface="Montserrat" panose="00000500000000000000" pitchFamily="2" charset="0"/>
                <a:sym typeface="Montserrat Medium"/>
              </a:rPr>
              <a:t>(Osborne, 2010)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three governance paradigms:</a:t>
            </a:r>
            <a:endParaRPr sz="2000" dirty="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nb-NO" sz="1400" dirty="0" err="1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Traditional</a:t>
            </a:r>
            <a:r>
              <a:rPr lang="nb-NO" sz="14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Public Administration (TPA): </a:t>
            </a:r>
            <a:r>
              <a:rPr lang="nb-NO" sz="1400" dirty="0" err="1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approx</a:t>
            </a:r>
            <a:r>
              <a:rPr lang="nb-NO" sz="1400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1945-1980</a:t>
            </a:r>
            <a:endParaRPr sz="1400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nb-NO" sz="1400" dirty="0">
                <a:solidFill>
                  <a:schemeClr val="hlink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New Public Management (NPM): </a:t>
            </a:r>
            <a:r>
              <a:rPr lang="nb-NO" sz="1400" dirty="0" err="1">
                <a:solidFill>
                  <a:schemeClr val="hlink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approx</a:t>
            </a:r>
            <a:r>
              <a:rPr lang="nb-NO" sz="1400" dirty="0">
                <a:solidFill>
                  <a:schemeClr val="hlink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. 1980-1995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nb-NO" sz="1400" dirty="0">
                <a:solidFill>
                  <a:schemeClr val="hlink"/>
                </a:solidFill>
                <a:uFill>
                  <a:noFill/>
                </a:uFill>
                <a:latin typeface="Montserrat Medium"/>
                <a:ea typeface="Montserrat ExtraBold"/>
                <a:cs typeface="Montserrat ExtraBold"/>
                <a:sym typeface="Montserrat Medium"/>
              </a:rPr>
              <a:t>New Public </a:t>
            </a:r>
            <a:r>
              <a:rPr lang="nb-NO" sz="1400" dirty="0" err="1">
                <a:solidFill>
                  <a:schemeClr val="hlink"/>
                </a:solidFill>
                <a:uFill>
                  <a:noFill/>
                </a:uFill>
                <a:latin typeface="Montserrat Medium"/>
                <a:ea typeface="Montserrat ExtraBold"/>
                <a:cs typeface="Montserrat ExtraBold"/>
                <a:sym typeface="Montserrat Medium"/>
              </a:rPr>
              <a:t>Governance</a:t>
            </a:r>
            <a:r>
              <a:rPr lang="nb-NO" sz="1400" dirty="0">
                <a:solidFill>
                  <a:schemeClr val="hlink"/>
                </a:solidFill>
                <a:uFill>
                  <a:noFill/>
                </a:uFill>
                <a:latin typeface="Montserrat Medium"/>
                <a:ea typeface="Montserrat ExtraBold"/>
                <a:cs typeface="Montserrat ExtraBold"/>
                <a:sym typeface="Montserrat Medium"/>
              </a:rPr>
              <a:t> (NPG): </a:t>
            </a:r>
            <a:r>
              <a:rPr lang="nb-NO" sz="1400" dirty="0" err="1">
                <a:solidFill>
                  <a:schemeClr val="hlink"/>
                </a:solidFill>
                <a:uFill>
                  <a:noFill/>
                </a:uFill>
                <a:latin typeface="Montserrat Medium"/>
                <a:ea typeface="Montserrat ExtraBold"/>
                <a:cs typeface="Montserrat ExtraBold"/>
                <a:sym typeface="Montserrat Medium"/>
              </a:rPr>
              <a:t>approx</a:t>
            </a:r>
            <a:r>
              <a:rPr lang="nb-NO" sz="1400" dirty="0">
                <a:solidFill>
                  <a:schemeClr val="hlink"/>
                </a:solidFill>
                <a:uFill>
                  <a:noFill/>
                </a:uFill>
                <a:latin typeface="Montserrat Medium"/>
                <a:ea typeface="Montserrat ExtraBold"/>
                <a:cs typeface="Montserrat ExtraBold"/>
                <a:sym typeface="Montserrat Medium"/>
              </a:rPr>
              <a:t>. 1995 – to date</a:t>
            </a:r>
            <a:endParaRPr sz="2000" dirty="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0" name="Google Shape;1780;p111"/>
          <p:cNvSpPr/>
          <p:nvPr/>
        </p:nvSpPr>
        <p:spPr>
          <a:xfrm>
            <a:off x="6973824" y="3110140"/>
            <a:ext cx="914400" cy="8808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91257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407A97-BE01-CBD1-25AA-9DE6017A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Traditional</a:t>
            </a:r>
            <a:r>
              <a:rPr lang="nb-NO" dirty="0"/>
              <a:t> Public Administration (TPA)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A80770C-AE13-E7CE-6242-46000E7BC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Innovation – not widely used 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Innovation through policy implementation initiated </a:t>
            </a:r>
            <a:r>
              <a:rPr lang="nb-NO" sz="1600" dirty="0"/>
              <a:t>by </a:t>
            </a:r>
            <a:r>
              <a:rPr lang="en-US" sz="1600" dirty="0"/>
              <a:t>politicians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Politicians and legislators </a:t>
            </a:r>
            <a:r>
              <a:rPr lang="en-US" sz="1600" dirty="0">
                <a:sym typeface="Wingdings" panose="05000000000000000000" pitchFamily="2" charset="2"/>
              </a:rPr>
              <a:t> an </a:t>
            </a:r>
            <a:r>
              <a:rPr lang="en-US" sz="1600" dirty="0"/>
              <a:t>entrepreneurial role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public sector acts as the legal authority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Citizens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passive, disempowered subjects</a:t>
            </a:r>
          </a:p>
        </p:txBody>
      </p:sp>
      <p:sp>
        <p:nvSpPr>
          <p:cNvPr id="4" name="Google Shape;10424;p124">
            <a:extLst>
              <a:ext uri="{FF2B5EF4-FFF2-40B4-BE49-F238E27FC236}">
                <a16:creationId xmlns:a16="http://schemas.microsoft.com/office/drawing/2014/main" id="{F5A2C7EA-8286-2AA7-05C3-4FFD19B7D58D}"/>
              </a:ext>
            </a:extLst>
          </p:cNvPr>
          <p:cNvSpPr/>
          <p:nvPr/>
        </p:nvSpPr>
        <p:spPr>
          <a:xfrm>
            <a:off x="8323015" y="445025"/>
            <a:ext cx="491801" cy="475835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80;p111">
            <a:extLst>
              <a:ext uri="{FF2B5EF4-FFF2-40B4-BE49-F238E27FC236}">
                <a16:creationId xmlns:a16="http://schemas.microsoft.com/office/drawing/2014/main" id="{4454F8E5-3967-0CA1-AD93-F988ACFDA4DC}"/>
              </a:ext>
            </a:extLst>
          </p:cNvPr>
          <p:cNvSpPr/>
          <p:nvPr/>
        </p:nvSpPr>
        <p:spPr>
          <a:xfrm>
            <a:off x="278706" y="4200090"/>
            <a:ext cx="882588" cy="8065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11917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4E6738-B647-676D-30C8-CBD266FF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New Public Management (NPM)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803CC6-A439-5DCC-569D-41DE77EE6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Montserrat Medium" panose="00000600000000000000" pitchFamily="2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Focus on development and renewal of the public sector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Increase efficiency and efficacy of service production and provision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Introduction of quasi-markets 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enhance innovation through competition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public sector: from a legal authority to a 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service provider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Citizens: from passive subjects to 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users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5" name="Google Shape;10485;p124">
            <a:extLst>
              <a:ext uri="{FF2B5EF4-FFF2-40B4-BE49-F238E27FC236}">
                <a16:creationId xmlns:a16="http://schemas.microsoft.com/office/drawing/2014/main" id="{8C27C249-F276-D919-93C9-C5DBE453B79B}"/>
              </a:ext>
            </a:extLst>
          </p:cNvPr>
          <p:cNvGrpSpPr/>
          <p:nvPr/>
        </p:nvGrpSpPr>
        <p:grpSpPr>
          <a:xfrm>
            <a:off x="7047796" y="310275"/>
            <a:ext cx="596587" cy="565598"/>
            <a:chOff x="854261" y="2908813"/>
            <a:chExt cx="377474" cy="335748"/>
          </a:xfrm>
        </p:grpSpPr>
        <p:sp>
          <p:nvSpPr>
            <p:cNvPr id="6" name="Google Shape;10486;p124">
              <a:extLst>
                <a:ext uri="{FF2B5EF4-FFF2-40B4-BE49-F238E27FC236}">
                  <a16:creationId xmlns:a16="http://schemas.microsoft.com/office/drawing/2014/main" id="{87795475-9441-9E7B-AB47-6312C43D5862}"/>
                </a:ext>
              </a:extLst>
            </p:cNvPr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487;p124">
              <a:extLst>
                <a:ext uri="{FF2B5EF4-FFF2-40B4-BE49-F238E27FC236}">
                  <a16:creationId xmlns:a16="http://schemas.microsoft.com/office/drawing/2014/main" id="{76AA5FD3-44AF-60D6-FDE2-4345B20D5188}"/>
                </a:ext>
              </a:extLst>
            </p:cNvPr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488;p124">
              <a:extLst>
                <a:ext uri="{FF2B5EF4-FFF2-40B4-BE49-F238E27FC236}">
                  <a16:creationId xmlns:a16="http://schemas.microsoft.com/office/drawing/2014/main" id="{B619D617-0391-24FF-5AE7-9CA76CC270AE}"/>
                </a:ext>
              </a:extLst>
            </p:cNvPr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489;p124">
              <a:extLst>
                <a:ext uri="{FF2B5EF4-FFF2-40B4-BE49-F238E27FC236}">
                  <a16:creationId xmlns:a16="http://schemas.microsoft.com/office/drawing/2014/main" id="{FC853D53-CE3E-EF00-F9CE-864DF6E7978F}"/>
                </a:ext>
              </a:extLst>
            </p:cNvPr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90;p124">
              <a:extLst>
                <a:ext uri="{FF2B5EF4-FFF2-40B4-BE49-F238E27FC236}">
                  <a16:creationId xmlns:a16="http://schemas.microsoft.com/office/drawing/2014/main" id="{62013945-8072-B64F-E729-9AD7545B61C2}"/>
                </a:ext>
              </a:extLst>
            </p:cNvPr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780;p111">
            <a:extLst>
              <a:ext uri="{FF2B5EF4-FFF2-40B4-BE49-F238E27FC236}">
                <a16:creationId xmlns:a16="http://schemas.microsoft.com/office/drawing/2014/main" id="{840CDEA4-3FAD-AE5F-5A3D-B06CEDA3F87C}"/>
              </a:ext>
            </a:extLst>
          </p:cNvPr>
          <p:cNvSpPr/>
          <p:nvPr/>
        </p:nvSpPr>
        <p:spPr>
          <a:xfrm>
            <a:off x="278706" y="4200090"/>
            <a:ext cx="882588" cy="8065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92135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FDD5F3-FCFE-D69E-DAA5-58657E9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New Public </a:t>
            </a:r>
            <a:r>
              <a:rPr lang="en-US" dirty="0"/>
              <a:t>Governance (NPG)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0ED9E2-E2F9-0D08-2D21-5AB532577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Compensate for deficiencies of hierarchies and failures of competitive markets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Transforming the public sector into an arena of collaboration (</a:t>
            </a:r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Torfing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Sørensen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&amp; </a:t>
            </a:r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Røiseland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2019)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Innovation is enhanced through collaboration with relevant actors</a:t>
            </a: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Citizens: from users to </a:t>
            </a:r>
            <a:r>
              <a:rPr lang="en-US" sz="1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co-creators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238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Social enterprise (SE) – </a:t>
            </a:r>
            <a:r>
              <a:rPr lang="en-US" sz="1400" i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one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of many potential actors</a:t>
            </a:r>
            <a:endParaRPr lang="en-US" u="sng" dirty="0"/>
          </a:p>
        </p:txBody>
      </p:sp>
      <p:grpSp>
        <p:nvGrpSpPr>
          <p:cNvPr id="4" name="Google Shape;10539;p124">
            <a:extLst>
              <a:ext uri="{FF2B5EF4-FFF2-40B4-BE49-F238E27FC236}">
                <a16:creationId xmlns:a16="http://schemas.microsoft.com/office/drawing/2014/main" id="{9665164A-A53B-F302-1F04-2A112711669E}"/>
              </a:ext>
            </a:extLst>
          </p:cNvPr>
          <p:cNvGrpSpPr/>
          <p:nvPr/>
        </p:nvGrpSpPr>
        <p:grpSpPr>
          <a:xfrm>
            <a:off x="6731460" y="320273"/>
            <a:ext cx="765336" cy="599396"/>
            <a:chOff x="2185128" y="2427549"/>
            <a:chExt cx="382758" cy="356595"/>
          </a:xfrm>
        </p:grpSpPr>
        <p:sp>
          <p:nvSpPr>
            <p:cNvPr id="5" name="Google Shape;10540;p124">
              <a:extLst>
                <a:ext uri="{FF2B5EF4-FFF2-40B4-BE49-F238E27FC236}">
                  <a16:creationId xmlns:a16="http://schemas.microsoft.com/office/drawing/2014/main" id="{B3071C96-12F2-C934-58AC-37B8668F0BEC}"/>
                </a:ext>
              </a:extLst>
            </p:cNvPr>
            <p:cNvSpPr/>
            <p:nvPr/>
          </p:nvSpPr>
          <p:spPr>
            <a:xfrm>
              <a:off x="2313584" y="2612467"/>
              <a:ext cx="119417" cy="103853"/>
            </a:xfrm>
            <a:custGeom>
              <a:avLst/>
              <a:gdLst/>
              <a:ahLst/>
              <a:cxnLst/>
              <a:rect l="l" t="t" r="r" b="b"/>
              <a:pathLst>
                <a:path w="3752" h="3263" extrusionOk="0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541;p124">
              <a:extLst>
                <a:ext uri="{FF2B5EF4-FFF2-40B4-BE49-F238E27FC236}">
                  <a16:creationId xmlns:a16="http://schemas.microsoft.com/office/drawing/2014/main" id="{19D5F631-5D5B-50CF-9C13-42B82198A184}"/>
                </a:ext>
              </a:extLst>
            </p:cNvPr>
            <p:cNvSpPr/>
            <p:nvPr/>
          </p:nvSpPr>
          <p:spPr>
            <a:xfrm>
              <a:off x="2311706" y="2427549"/>
              <a:ext cx="129633" cy="171327"/>
            </a:xfrm>
            <a:custGeom>
              <a:avLst/>
              <a:gdLst/>
              <a:ahLst/>
              <a:cxnLst/>
              <a:rect l="l" t="t" r="r" b="b"/>
              <a:pathLst>
                <a:path w="4073" h="5383" extrusionOk="0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542;p124">
              <a:extLst>
                <a:ext uri="{FF2B5EF4-FFF2-40B4-BE49-F238E27FC236}">
                  <a16:creationId xmlns:a16="http://schemas.microsoft.com/office/drawing/2014/main" id="{C5B53D9C-FB3D-A211-ECF5-013D4D4363EB}"/>
                </a:ext>
              </a:extLst>
            </p:cNvPr>
            <p:cNvSpPr/>
            <p:nvPr/>
          </p:nvSpPr>
          <p:spPr>
            <a:xfrm>
              <a:off x="2438252" y="2611703"/>
              <a:ext cx="129633" cy="172441"/>
            </a:xfrm>
            <a:custGeom>
              <a:avLst/>
              <a:gdLst/>
              <a:ahLst/>
              <a:cxnLst/>
              <a:rect l="l" t="t" r="r" b="b"/>
              <a:pathLst>
                <a:path w="4073" h="5418" extrusionOk="0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543;p124">
              <a:extLst>
                <a:ext uri="{FF2B5EF4-FFF2-40B4-BE49-F238E27FC236}">
                  <a16:creationId xmlns:a16="http://schemas.microsoft.com/office/drawing/2014/main" id="{14C4FD06-195A-974E-95E7-6F774289A329}"/>
                </a:ext>
              </a:extLst>
            </p:cNvPr>
            <p:cNvSpPr/>
            <p:nvPr/>
          </p:nvSpPr>
          <p:spPr>
            <a:xfrm>
              <a:off x="2185128" y="2611703"/>
              <a:ext cx="130015" cy="172441"/>
            </a:xfrm>
            <a:custGeom>
              <a:avLst/>
              <a:gdLst/>
              <a:ahLst/>
              <a:cxnLst/>
              <a:rect l="l" t="t" r="r" b="b"/>
              <a:pathLst>
                <a:path w="4085" h="5418" extrusionOk="0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780;p111">
            <a:extLst>
              <a:ext uri="{FF2B5EF4-FFF2-40B4-BE49-F238E27FC236}">
                <a16:creationId xmlns:a16="http://schemas.microsoft.com/office/drawing/2014/main" id="{C7C75587-138D-4DA8-D01C-6C08A0BDB070}"/>
              </a:ext>
            </a:extLst>
          </p:cNvPr>
          <p:cNvSpPr/>
          <p:nvPr/>
        </p:nvSpPr>
        <p:spPr>
          <a:xfrm>
            <a:off x="278706" y="4200090"/>
            <a:ext cx="882588" cy="8065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779068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7"/>
          <p:cNvSpPr txBox="1">
            <a:spLocks noGrp="1"/>
          </p:cNvSpPr>
          <p:nvPr>
            <p:ph type="title"/>
          </p:nvPr>
        </p:nvSpPr>
        <p:spPr>
          <a:xfrm flipH="1">
            <a:off x="711539" y="2150850"/>
            <a:ext cx="4165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Delimitation and definitions</a:t>
            </a:r>
            <a:endParaRPr dirty="0"/>
          </a:p>
        </p:txBody>
      </p:sp>
      <p:sp>
        <p:nvSpPr>
          <p:cNvPr id="419" name="Google Shape;419;p57"/>
          <p:cNvSpPr txBox="1">
            <a:spLocks noGrp="1"/>
          </p:cNvSpPr>
          <p:nvPr>
            <p:ph type="title" idx="2"/>
          </p:nvPr>
        </p:nvSpPr>
        <p:spPr>
          <a:xfrm flipH="1">
            <a:off x="711539" y="1309050"/>
            <a:ext cx="4165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20" name="Google Shape;420;p57"/>
          <p:cNvSpPr txBox="1">
            <a:spLocks noGrp="1"/>
          </p:cNvSpPr>
          <p:nvPr>
            <p:ph type="subTitle" idx="1"/>
          </p:nvPr>
        </p:nvSpPr>
        <p:spPr>
          <a:xfrm flipH="1">
            <a:off x="576125" y="3834450"/>
            <a:ext cx="4875824" cy="4239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Public Sector Innovation (PSI)</a:t>
            </a:r>
          </a:p>
        </p:txBody>
      </p:sp>
      <p:sp>
        <p:nvSpPr>
          <p:cNvPr id="421" name="Google Shape;421;p57"/>
          <p:cNvSpPr/>
          <p:nvPr/>
        </p:nvSpPr>
        <p:spPr>
          <a:xfrm rot="10800000">
            <a:off x="5466157" y="38325"/>
            <a:ext cx="3545443" cy="1362071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7"/>
          <p:cNvSpPr/>
          <p:nvPr/>
        </p:nvSpPr>
        <p:spPr>
          <a:xfrm rot="-5400000">
            <a:off x="575975" y="407749"/>
            <a:ext cx="1484400" cy="1484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20;p57">
            <a:extLst>
              <a:ext uri="{FF2B5EF4-FFF2-40B4-BE49-F238E27FC236}">
                <a16:creationId xmlns:a16="http://schemas.microsoft.com/office/drawing/2014/main" id="{65779FD8-AEC0-FF90-14FB-E8BD67614959}"/>
              </a:ext>
            </a:extLst>
          </p:cNvPr>
          <p:cNvSpPr txBox="1">
            <a:spLocks/>
          </p:cNvSpPr>
          <p:nvPr/>
        </p:nvSpPr>
        <p:spPr>
          <a:xfrm flipH="1">
            <a:off x="590333" y="4095483"/>
            <a:ext cx="4875824" cy="42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fr-FR" dirty="0"/>
              <a:t>Social Enterprise (SE)</a:t>
            </a:r>
          </a:p>
        </p:txBody>
      </p:sp>
    </p:spTree>
    <p:extLst>
      <p:ext uri="{BB962C8B-B14F-4D97-AF65-F5344CB8AC3E}">
        <p14:creationId xmlns:p14="http://schemas.microsoft.com/office/powerpoint/2010/main" val="30861847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  <p:bldP spid="419" grpId="0"/>
      <p:bldP spid="420" grpId="0" build="p"/>
      <p:bldP spid="42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4C0194-97BD-702A-2381-BDF887C8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PSI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A5E259-C82D-C057-7F46-4D266A365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en-US" b="1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r>
              <a:rPr lang="en-US" sz="1600" b="1" dirty="0">
                <a:latin typeface="Montserrat Medium" panose="00000600000000000000" pitchFamily="2" charset="0"/>
              </a:rPr>
              <a:t>The public sector</a:t>
            </a:r>
            <a:r>
              <a:rPr lang="en-US" sz="1600" dirty="0">
                <a:latin typeface="Montserrat Medium" panose="00000600000000000000" pitchFamily="2" charset="0"/>
              </a:rPr>
              <a:t>:</a:t>
            </a:r>
          </a:p>
          <a:p>
            <a:pPr marL="152400" indent="0">
              <a:buNone/>
            </a:pPr>
            <a:endParaRPr lang="en-US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r>
              <a:rPr lang="en-US" sz="1400" dirty="0">
                <a:latin typeface="Montserrat Medium" panose="00000600000000000000" pitchFamily="2" charset="0"/>
              </a:rPr>
              <a:t>… </a:t>
            </a:r>
            <a:r>
              <a:rPr lang="en-US" sz="1400" i="1" dirty="0">
                <a:latin typeface="Montserrat Medium" panose="00000600000000000000" pitchFamily="2" charset="0"/>
              </a:rPr>
              <a:t>those parts of the economy that are either in state ownership or under contract to the state, plus those parts that are regulated or subsidized in the public context </a:t>
            </a:r>
            <a:r>
              <a:rPr lang="en-US" sz="1400" dirty="0">
                <a:latin typeface="Montserrat Medium" panose="00000600000000000000" pitchFamily="2" charset="0"/>
              </a:rPr>
              <a:t>(Osborne, 2006).</a:t>
            </a:r>
          </a:p>
          <a:p>
            <a:pPr marL="152400" indent="0">
              <a:buNone/>
            </a:pPr>
            <a:endParaRPr lang="en-US" sz="1400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endParaRPr lang="en-US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endParaRPr lang="en-US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r>
              <a:rPr lang="en-US" sz="1600" b="1" dirty="0">
                <a:latin typeface="Montserrat Medium" panose="00000600000000000000" pitchFamily="2" charset="0"/>
              </a:rPr>
              <a:t>Innovation in the public sector:</a:t>
            </a:r>
            <a:endParaRPr lang="en-US" sz="1600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endParaRPr lang="en-US" b="1" dirty="0">
              <a:latin typeface="Montserrat Medium" panose="00000600000000000000" pitchFamily="2" charset="0"/>
            </a:endParaRPr>
          </a:p>
          <a:p>
            <a:pPr marL="152400" indent="0">
              <a:buNone/>
            </a:pPr>
            <a:r>
              <a:rPr lang="en-US" sz="1400" dirty="0">
                <a:latin typeface="Montserrat Medium" panose="00000600000000000000" pitchFamily="2" charset="0"/>
              </a:rPr>
              <a:t>… </a:t>
            </a:r>
            <a:r>
              <a:rPr lang="en-US" sz="1400" i="1" dirty="0">
                <a:latin typeface="Montserrat Medium" panose="00000600000000000000" pitchFamily="2" charset="0"/>
              </a:rPr>
              <a:t>the development and implementation of new and promising solutions that break with common wisdom and existing practices in a particular context </a:t>
            </a:r>
            <a:r>
              <a:rPr lang="en-US" sz="1400" dirty="0">
                <a:latin typeface="Montserrat Medium" panose="00000600000000000000" pitchFamily="2" charset="0"/>
              </a:rPr>
              <a:t>(</a:t>
            </a:r>
            <a:r>
              <a:rPr lang="en-US" sz="1400" dirty="0" err="1">
                <a:latin typeface="Montserrat Medium" panose="00000600000000000000" pitchFamily="2" charset="0"/>
              </a:rPr>
              <a:t>Mulgan</a:t>
            </a:r>
            <a:r>
              <a:rPr lang="en-US" sz="1400" dirty="0">
                <a:latin typeface="Montserrat Medium" panose="00000600000000000000" pitchFamily="2" charset="0"/>
              </a:rPr>
              <a:t> &amp; Albury 2013; Hartley 2005; </a:t>
            </a:r>
            <a:r>
              <a:rPr lang="en-US" sz="1400" dirty="0" err="1">
                <a:latin typeface="Montserrat Medium" panose="00000600000000000000" pitchFamily="2" charset="0"/>
              </a:rPr>
              <a:t>Torfing</a:t>
            </a:r>
            <a:r>
              <a:rPr lang="en-US" sz="1400" dirty="0">
                <a:latin typeface="Montserrat Medium" panose="00000600000000000000" pitchFamily="2" charset="0"/>
              </a:rPr>
              <a:t> 2016).</a:t>
            </a:r>
          </a:p>
        </p:txBody>
      </p:sp>
      <p:sp>
        <p:nvSpPr>
          <p:cNvPr id="6" name="Google Shape;1780;p111">
            <a:extLst>
              <a:ext uri="{FF2B5EF4-FFF2-40B4-BE49-F238E27FC236}">
                <a16:creationId xmlns:a16="http://schemas.microsoft.com/office/drawing/2014/main" id="{CECA911F-CB78-53FA-2D4E-E874290475DD}"/>
              </a:ext>
            </a:extLst>
          </p:cNvPr>
          <p:cNvSpPr/>
          <p:nvPr/>
        </p:nvSpPr>
        <p:spPr>
          <a:xfrm>
            <a:off x="8532018" y="-242061"/>
            <a:ext cx="882588" cy="806569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65621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imple Style Thesis Defense XL by Slidesgo">
  <a:themeElements>
    <a:clrScheme name="Simple Light">
      <a:dk1>
        <a:srgbClr val="D4CAB7"/>
      </a:dk1>
      <a:lt1>
        <a:srgbClr val="E3DAC5"/>
      </a:lt1>
      <a:dk2>
        <a:srgbClr val="334436"/>
      </a:dk2>
      <a:lt2>
        <a:srgbClr val="DFAA28"/>
      </a:lt2>
      <a:accent1>
        <a:srgbClr val="2C4EB8"/>
      </a:accent1>
      <a:accent2>
        <a:srgbClr val="EA5430"/>
      </a:accent2>
      <a:accent3>
        <a:srgbClr val="334436"/>
      </a:accent3>
      <a:accent4>
        <a:srgbClr val="DFAA28"/>
      </a:accent4>
      <a:accent5>
        <a:srgbClr val="2C4EB8"/>
      </a:accent5>
      <a:accent6>
        <a:srgbClr val="EA5430"/>
      </a:accent6>
      <a:hlink>
        <a:srgbClr val="3344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5098</TotalTime>
  <Words>1465</Words>
  <Application>Microsoft Office PowerPoint</Application>
  <PresentationFormat>Skjermfremvisning (16:9)</PresentationFormat>
  <Paragraphs>218</Paragraphs>
  <Slides>26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6" baseType="lpstr">
      <vt:lpstr>Source Sans Pro</vt:lpstr>
      <vt:lpstr>Roboto Condensed Light</vt:lpstr>
      <vt:lpstr>Montserrat ExtraBold</vt:lpstr>
      <vt:lpstr>Montserrat</vt:lpstr>
      <vt:lpstr>Livvic</vt:lpstr>
      <vt:lpstr>Bebas Neue</vt:lpstr>
      <vt:lpstr>Montserrat Medium</vt:lpstr>
      <vt:lpstr>Arial</vt:lpstr>
      <vt:lpstr>Calibri</vt:lpstr>
      <vt:lpstr>Simple Style Thesis Defense XL by Slidesgo</vt:lpstr>
      <vt:lpstr>The Role of Social Enterprises in Public Sector Innovation in Europe</vt:lpstr>
      <vt:lpstr>Structure</vt:lpstr>
      <vt:lpstr>How to understand PSI</vt:lpstr>
      <vt:lpstr>Governance Paradigms</vt:lpstr>
      <vt:lpstr>Traditional Public Administration (TPA)</vt:lpstr>
      <vt:lpstr>New Public Management (NPM)</vt:lpstr>
      <vt:lpstr>New Public Governance (NPG)</vt:lpstr>
      <vt:lpstr>Delimitation and definitions</vt:lpstr>
      <vt:lpstr>Understanding PSI</vt:lpstr>
      <vt:lpstr>Why are we talking about PSI?</vt:lpstr>
      <vt:lpstr>PSI TYPOLOGIES</vt:lpstr>
      <vt:lpstr>SOCIAL ENTERPRISE (SE)</vt:lpstr>
      <vt:lpstr>PowerPoint-presentasjon</vt:lpstr>
      <vt:lpstr>SE trajectories</vt:lpstr>
      <vt:lpstr>The Role of SEs in PSI in Europe</vt:lpstr>
      <vt:lpstr>The Emergence of the Philosophy of Innovative SEs</vt:lpstr>
      <vt:lpstr>Southern Europe</vt:lpstr>
      <vt:lpstr>The Corporatist Welfare Model</vt:lpstr>
      <vt:lpstr>The Liberal Welfare Model</vt:lpstr>
      <vt:lpstr>The Social-Democratic Model</vt:lpstr>
      <vt:lpstr>COMPARISON</vt:lpstr>
      <vt:lpstr>Discussion</vt:lpstr>
      <vt:lpstr>Links between SE and their innovative dynamics</vt:lpstr>
      <vt:lpstr>Conclusion</vt:lpstr>
      <vt:lpstr>Takeaways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Social Enterprise in Public Sector Innovation in Europe</dc:title>
  <dc:creator>Hilde Sætre</dc:creator>
  <cp:lastModifiedBy>Hilde Sætre</cp:lastModifiedBy>
  <cp:revision>20</cp:revision>
  <dcterms:modified xsi:type="dcterms:W3CDTF">2023-05-09T10:33:56Z</dcterms:modified>
</cp:coreProperties>
</file>