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5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60" r:id="rId1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Livvic" pitchFamily="2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boldItalic r:id="rId26"/>
    </p:embeddedFont>
    <p:embeddedFont>
      <p:font typeface="Montserrat Light" panose="00000400000000000000" pitchFamily="2" charset="0"/>
      <p:regular r:id="rId27"/>
      <p:italic r:id="rId28"/>
    </p:embeddedFont>
    <p:embeddedFont>
      <p:font typeface="Montserrat Medium" panose="00000600000000000000" pitchFamily="2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45B411-581D-4D35-BA15-00756B576A93}">
  <a:tblStyle styleId="{FD45B411-581D-4D35-BA15-00756B576A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6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b37d1f106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b37d1f106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42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3688" r="62189"/>
          <a:stretch/>
        </p:blipFill>
        <p:spPr>
          <a:xfrm>
            <a:off x="7764750" y="1521950"/>
            <a:ext cx="1379249" cy="25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955075"/>
            <a:ext cx="52947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2902750"/>
            <a:ext cx="373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346300" y="759479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8524950" y="463240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 t="3688" r="69490" b="58329"/>
          <a:stretch/>
        </p:blipFill>
        <p:spPr>
          <a:xfrm>
            <a:off x="7895050" y="4022375"/>
            <a:ext cx="1248950" cy="11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/>
          <p:nvPr/>
        </p:nvSpPr>
        <p:spPr>
          <a:xfrm rot="10800000">
            <a:off x="5466157" y="38325"/>
            <a:ext cx="3545443" cy="1362071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4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/>
          <p:nvPr/>
        </p:nvSpPr>
        <p:spPr>
          <a:xfrm>
            <a:off x="127347" y="3686724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5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>
            <a:spLocks noGrp="1"/>
          </p:cNvSpPr>
          <p:nvPr>
            <p:ph type="ctrTitle"/>
          </p:nvPr>
        </p:nvSpPr>
        <p:spPr>
          <a:xfrm>
            <a:off x="4572000" y="540000"/>
            <a:ext cx="3852000" cy="9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subTitle" idx="1"/>
          </p:nvPr>
        </p:nvSpPr>
        <p:spPr>
          <a:xfrm>
            <a:off x="4834200" y="1420650"/>
            <a:ext cx="3327600" cy="13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43"/>
          <p:cNvSpPr txBox="1"/>
          <p:nvPr/>
        </p:nvSpPr>
        <p:spPr>
          <a:xfrm>
            <a:off x="4572000" y="3205675"/>
            <a:ext cx="38520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5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3"/>
          <p:cNvSpPr/>
          <p:nvPr/>
        </p:nvSpPr>
        <p:spPr>
          <a:xfrm flipH="1">
            <a:off x="-1313981" y="206874"/>
            <a:ext cx="4411532" cy="4729544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43"/>
          <p:cNvPicPr preferRelativeResize="0"/>
          <p:nvPr/>
        </p:nvPicPr>
        <p:blipFill rotWithShape="1">
          <a:blip r:embed="rId5">
            <a:alphaModFix/>
          </a:blip>
          <a:srcRect r="4933"/>
          <a:stretch/>
        </p:blipFill>
        <p:spPr>
          <a:xfrm>
            <a:off x="-2180062" y="942650"/>
            <a:ext cx="4296376" cy="32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/>
          <p:nvPr/>
        </p:nvSpPr>
        <p:spPr>
          <a:xfrm flipH="1">
            <a:off x="2301801" y="1032924"/>
            <a:ext cx="1400400" cy="140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51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ExtraBold"/>
              <a:buNone/>
              <a:defRPr sz="2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90" r:id="rId4"/>
    <p:sldLayoutId id="2147483691" r:id="rId5"/>
    <p:sldLayoutId id="214748369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>
            <a:spLocks noGrp="1"/>
          </p:cNvSpPr>
          <p:nvPr>
            <p:ph type="ctrTitle"/>
          </p:nvPr>
        </p:nvSpPr>
        <p:spPr>
          <a:xfrm>
            <a:off x="774187" y="1368247"/>
            <a:ext cx="52947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Welfare collaboration in Norway: </a:t>
            </a:r>
            <a:br>
              <a:rPr lang="en" sz="2400" dirty="0"/>
            </a:br>
            <a:r>
              <a:rPr lang="en" sz="1400" dirty="0">
                <a:latin typeface="Montserrat Medium" panose="00000600000000000000" pitchFamily="2" charset="0"/>
              </a:rPr>
              <a:t>Something old, something new, something borrowed, something to pursue?</a:t>
            </a:r>
            <a:endParaRPr sz="1400" dirty="0">
              <a:latin typeface="Montserrat Medium" panose="00000600000000000000" pitchFamily="2" charset="0"/>
            </a:endParaRPr>
          </a:p>
        </p:txBody>
      </p:sp>
      <p:sp>
        <p:nvSpPr>
          <p:cNvPr id="365" name="Google Shape;365;p53"/>
          <p:cNvSpPr txBox="1">
            <a:spLocks noGrp="1"/>
          </p:cNvSpPr>
          <p:nvPr>
            <p:ph type="subTitle" idx="1"/>
          </p:nvPr>
        </p:nvSpPr>
        <p:spPr>
          <a:xfrm>
            <a:off x="774187" y="3328608"/>
            <a:ext cx="3735000" cy="368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 Light" panose="020B0604020202020204" pitchFamily="2" charset="0"/>
              </a:rPr>
              <a:t>Dissertation for the degree of philosophiae doctor (PhD) at the Faculty of Social Sciences, University of Bergen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latin typeface="Montserrat Light" panose="020B06040202020202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 Light" panose="020B0604020202020204" pitchFamily="2" charset="0"/>
              </a:rPr>
              <a:t>Date: 11.05.2023</a:t>
            </a:r>
          </a:p>
        </p:txBody>
      </p:sp>
      <p:sp>
        <p:nvSpPr>
          <p:cNvPr id="366" name="Google Shape;366;p53"/>
          <p:cNvSpPr/>
          <p:nvPr/>
        </p:nvSpPr>
        <p:spPr>
          <a:xfrm>
            <a:off x="5625300" y="2489808"/>
            <a:ext cx="1677900" cy="167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28" name="Picture 4" descr="UNIVERSITETET I BERGEN (UiB) - PRIME">
            <a:extLst>
              <a:ext uri="{FF2B5EF4-FFF2-40B4-BE49-F238E27FC236}">
                <a16:creationId xmlns:a16="http://schemas.microsoft.com/office/drawing/2014/main" id="{A01B6333-D48D-C55A-A71B-08656CC1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55" y="4409982"/>
            <a:ext cx="31627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øgskulen på Vestlandet – Store norske leksikon">
            <a:extLst>
              <a:ext uri="{FF2B5EF4-FFF2-40B4-BE49-F238E27FC236}">
                <a16:creationId xmlns:a16="http://schemas.microsoft.com/office/drawing/2014/main" id="{0A233DEA-B265-43AC-63FB-A02510C7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38" y="4512534"/>
            <a:ext cx="777669" cy="2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F96954-C75A-36B1-6606-0B29934F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Article</a:t>
            </a:r>
            <a:r>
              <a:rPr lang="nb-NO" dirty="0"/>
              <a:t> 3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D9130A-C250-D522-6F17-033E8A2F2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20" y="1420699"/>
            <a:ext cx="7704000" cy="3450900"/>
          </a:xfrm>
        </p:spPr>
        <p:txBody>
          <a:bodyPr/>
          <a:lstStyle/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latin typeface="Montserrat Medium" panose="00000600000000000000" pitchFamily="2" charset="0"/>
              </a:rPr>
              <a:t>Applied </a:t>
            </a:r>
            <a:r>
              <a:rPr lang="nb-NO" sz="1600" b="1" dirty="0" err="1">
                <a:latin typeface="Montserrat Medium" panose="00000600000000000000" pitchFamily="2" charset="0"/>
              </a:rPr>
              <a:t>level</a:t>
            </a:r>
            <a:r>
              <a:rPr lang="nb-NO" sz="1600" dirty="0">
                <a:latin typeface="Montserrat Medium" panose="00000600000000000000" pitchFamily="2" charset="0"/>
              </a:rPr>
              <a:t>: </a:t>
            </a:r>
            <a:r>
              <a:rPr lang="nb-NO" sz="1600" dirty="0" err="1">
                <a:latin typeface="Montserrat Medium" panose="00000600000000000000" pitchFamily="2" charset="0"/>
              </a:rPr>
              <a:t>how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are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new</a:t>
            </a:r>
            <a:r>
              <a:rPr lang="nb-NO" sz="1600" dirty="0">
                <a:latin typeface="Montserrat Medium" panose="00000600000000000000" pitchFamily="2" charset="0"/>
              </a:rPr>
              <a:t> forms </a:t>
            </a:r>
            <a:r>
              <a:rPr lang="nb-NO" sz="1600" dirty="0" err="1">
                <a:latin typeface="Montserrat Medium" panose="00000600000000000000" pitchFamily="2" charset="0"/>
              </a:rPr>
              <a:t>of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collaboration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adapted</a:t>
            </a:r>
            <a:r>
              <a:rPr lang="nb-NO" sz="1600" dirty="0">
                <a:latin typeface="Montserrat Medium" panose="00000600000000000000" pitchFamily="2" charset="0"/>
              </a:rPr>
              <a:t> in </a:t>
            </a:r>
            <a:r>
              <a:rPr lang="nb-NO" sz="1600" dirty="0" err="1">
                <a:latin typeface="Montserrat Medium" panose="00000600000000000000" pitchFamily="2" charset="0"/>
              </a:rPr>
              <a:t>local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public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sector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organizations</a:t>
            </a:r>
            <a:r>
              <a:rPr lang="nb-NO" sz="1600" dirty="0">
                <a:latin typeface="Montserrat Medium" panose="00000600000000000000" pitchFamily="2" charset="0"/>
              </a:rPr>
              <a:t>?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endParaRPr lang="nb-NO" sz="1600" b="1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Montserrat Medium" panose="00000600000000000000" pitchFamily="2" charset="0"/>
              </a:rPr>
              <a:t>Collaborative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innovation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project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between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two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public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sector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organizations</a:t>
            </a:r>
            <a:endParaRPr lang="nb-NO" sz="16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endParaRPr lang="nb-NO" sz="16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latin typeface="Montserrat Medium" panose="00000600000000000000" pitchFamily="2" charset="0"/>
              </a:rPr>
              <a:t>RQ: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What</a:t>
            </a:r>
            <a:r>
              <a:rPr lang="nb-NO" sz="1600" dirty="0">
                <a:latin typeface="Montserrat Medium" panose="00000600000000000000" pitchFamily="2" charset="0"/>
              </a:rPr>
              <a:t> is </a:t>
            </a:r>
            <a:r>
              <a:rPr lang="nb-NO" sz="1600" dirty="0" err="1">
                <a:latin typeface="Montserrat Medium" panose="00000600000000000000" pitchFamily="2" charset="0"/>
              </a:rPr>
              <a:t>the</a:t>
            </a:r>
            <a:r>
              <a:rPr lang="nb-NO" sz="1600" dirty="0">
                <a:latin typeface="Montserrat Medium" panose="00000600000000000000" pitchFamily="2" charset="0"/>
              </a:rPr>
              <a:t> nature </a:t>
            </a:r>
            <a:r>
              <a:rPr lang="nb-NO" sz="1600" dirty="0" err="1">
                <a:latin typeface="Montserrat Medium" panose="00000600000000000000" pitchFamily="2" charset="0"/>
              </a:rPr>
              <a:t>of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potential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challenges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facing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public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sector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innovation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processes</a:t>
            </a:r>
            <a:r>
              <a:rPr lang="nb-NO" sz="1600" dirty="0">
                <a:latin typeface="Montserrat Medium" panose="00000600000000000000" pitchFamily="2" charset="0"/>
              </a:rPr>
              <a:t>?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endParaRPr lang="nb-NO" sz="1600" b="1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Montserrat Medium" panose="00000600000000000000" pitchFamily="2" charset="0"/>
              </a:rPr>
              <a:t>Co-</a:t>
            </a:r>
            <a:r>
              <a:rPr lang="nb-NO" sz="1600" dirty="0" err="1">
                <a:latin typeface="Montserrat Medium" panose="00000600000000000000" pitchFamily="2" charset="0"/>
              </a:rPr>
              <a:t>author</a:t>
            </a:r>
            <a:r>
              <a:rPr lang="nb-NO" sz="1600" dirty="0">
                <a:latin typeface="Montserrat Medium" panose="00000600000000000000" pitchFamily="2" charset="0"/>
              </a:rPr>
              <a:t>: Post.doc Mai Camilla Munkejord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Montserrat Medium" panose="00000600000000000000" pitchFamily="2" charset="0"/>
              </a:rPr>
              <a:t>Published</a:t>
            </a:r>
            <a:r>
              <a:rPr lang="nb-NO" sz="1600" dirty="0">
                <a:latin typeface="Montserrat Medium" panose="00000600000000000000" pitchFamily="2" charset="0"/>
              </a:rPr>
              <a:t> in </a:t>
            </a:r>
            <a:r>
              <a:rPr lang="nb-NO" sz="1600" i="1" dirty="0">
                <a:latin typeface="Montserrat Medium" panose="00000600000000000000" pitchFamily="2" charset="0"/>
              </a:rPr>
              <a:t>Nordic Journal </a:t>
            </a:r>
            <a:r>
              <a:rPr lang="nb-NO" sz="1600" i="1" dirty="0" err="1">
                <a:latin typeface="Montserrat Medium" panose="00000600000000000000" pitchFamily="2" charset="0"/>
              </a:rPr>
              <a:t>of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Social</a:t>
            </a:r>
            <a:r>
              <a:rPr lang="nb-NO" sz="1600" i="1" dirty="0">
                <a:latin typeface="Montserrat Medium" panose="00000600000000000000" pitchFamily="2" charset="0"/>
              </a:rPr>
              <a:t> Research </a:t>
            </a:r>
            <a:r>
              <a:rPr lang="nb-NO" sz="1600" dirty="0">
                <a:latin typeface="Montserrat Medium" panose="00000600000000000000" pitchFamily="2" charset="0"/>
              </a:rPr>
              <a:t>(2021)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D1CC47F-B9D5-739B-77C4-8741DA60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105" y="0"/>
            <a:ext cx="1587895" cy="22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2FB8BF-9696-4F1B-63E6-36891453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Findings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EE8582-4E1E-AE20-D0E5-040AAB341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400" b="1" dirty="0">
                <a:latin typeface="Montserrat Medium" panose="00000600000000000000" pitchFamily="2" charset="0"/>
              </a:rPr>
              <a:t>Overall findings</a:t>
            </a:r>
          </a:p>
          <a:p>
            <a:pPr marL="152400" indent="0">
              <a:buNone/>
            </a:pPr>
            <a:r>
              <a:rPr lang="en-US" sz="1400" dirty="0">
                <a:latin typeface="Montserrat Medium" panose="00000600000000000000" pitchFamily="2" charset="0"/>
              </a:rPr>
              <a:t>Adaptation of global ideas in new context is a complex process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Montserrat Medium" panose="00000600000000000000" pitchFamily="2" charset="0"/>
              </a:rPr>
              <a:t>In the hands of many actors at different levels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endParaRPr lang="en-US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Institutional factors play an important role</a:t>
            </a:r>
          </a:p>
          <a:p>
            <a:pPr marL="152400" indent="0">
              <a:buNone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r>
              <a:rPr lang="en-US" sz="1400" b="1" dirty="0">
                <a:latin typeface="Montserrat Medium" panose="00000600000000000000" pitchFamily="2" charset="0"/>
              </a:rPr>
              <a:t>Article-specific findings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Policymakers opt for</a:t>
            </a:r>
            <a:r>
              <a:rPr lang="en-US" sz="1400" i="1" dirty="0">
                <a:latin typeface="Montserrat Medium" panose="00000600000000000000" pitchFamily="2" charset="0"/>
              </a:rPr>
              <a:t> inaction</a:t>
            </a:r>
            <a:r>
              <a:rPr lang="en-US" sz="1400" dirty="0">
                <a:latin typeface="Montserrat Medium" panose="00000600000000000000" pitchFamily="2" charset="0"/>
              </a:rPr>
              <a:t> because social enterprise is viewed in relation to the existing system of welfare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Social enterprises employ different strategies to secure compliance with internal and external logics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When developing and implementing collaborative innovation projects – important to discuss and agree</a:t>
            </a:r>
          </a:p>
        </p:txBody>
      </p:sp>
    </p:spTree>
    <p:extLst>
      <p:ext uri="{BB962C8B-B14F-4D97-AF65-F5344CB8AC3E}">
        <p14:creationId xmlns:p14="http://schemas.microsoft.com/office/powerpoint/2010/main" val="68337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DAB443-8C0B-507F-43C9-E3595099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Contributions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5F1E25-99AB-2812-75D8-4BD954907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nb-NO" dirty="0" err="1"/>
              <a:t>Empirical</a:t>
            </a:r>
            <a:r>
              <a:rPr lang="nb-NO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nb-NO" dirty="0" err="1"/>
              <a:t>Practical</a:t>
            </a:r>
            <a:endParaRPr lang="nb-NO" dirty="0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nb-NO" dirty="0" err="1"/>
              <a:t>Theoretical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04"/>
          <p:cNvSpPr txBox="1">
            <a:spLocks noGrp="1"/>
          </p:cNvSpPr>
          <p:nvPr>
            <p:ph type="ctrTitle"/>
          </p:nvPr>
        </p:nvSpPr>
        <p:spPr>
          <a:xfrm>
            <a:off x="4572000" y="1100832"/>
            <a:ext cx="3852000" cy="9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Thank you for your attention</a:t>
            </a:r>
            <a:endParaRPr sz="2600" dirty="0"/>
          </a:p>
        </p:txBody>
      </p:sp>
      <p:pic>
        <p:nvPicPr>
          <p:cNvPr id="2" name="Picture 8" descr="Høgskulen på Vestlandet – Store norske leksikon">
            <a:extLst>
              <a:ext uri="{FF2B5EF4-FFF2-40B4-BE49-F238E27FC236}">
                <a16:creationId xmlns:a16="http://schemas.microsoft.com/office/drawing/2014/main" id="{0E1A415E-CEB7-1FD5-9D98-E846B1EE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28" y="2775177"/>
            <a:ext cx="1114198" cy="2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UNIVERSITETET I BERGEN (UiB) - PRIME">
            <a:extLst>
              <a:ext uri="{FF2B5EF4-FFF2-40B4-BE49-F238E27FC236}">
                <a16:creationId xmlns:a16="http://schemas.microsoft.com/office/drawing/2014/main" id="{11394818-FE6F-412A-693E-1E9D87BF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57" y="2675570"/>
            <a:ext cx="507397" cy="4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2640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D4AB29-4833-DE89-57E6-CB9BDC61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Ph.D.</a:t>
            </a:r>
            <a:r>
              <a:rPr lang="nb-NO" dirty="0"/>
              <a:t> Project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855209-21CA-5E8A-3014-592FEE29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Employed at the Western Norway University of Applied Sciences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Ph.D. Program at the Faculty of Social Sciences, University of Bergen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Supervisor: Prof. Jacob </a:t>
            </a:r>
            <a:r>
              <a:rPr lang="en-US" sz="1600" dirty="0" err="1">
                <a:latin typeface="Montserrat Medium" panose="00000600000000000000" pitchFamily="2" charset="0"/>
              </a:rPr>
              <a:t>Aars</a:t>
            </a:r>
            <a:endParaRPr lang="en-US" sz="16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1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72DA33-BFD8-21E2-99DE-A25B7730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Background</a:t>
            </a:r>
            <a:r>
              <a:rPr lang="nb-NO" dirty="0"/>
              <a:t> and </a:t>
            </a:r>
            <a:r>
              <a:rPr lang="nb-NO" dirty="0" err="1"/>
              <a:t>motivation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4272DA-4E16-372C-D3DB-90F93D806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Modern welfare states have faced growing demands for public sector innovation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New forms of collaboration have emerged as global ideas for how to innovate the public sector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New forms of collaboration studied in the thesis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Social enterprise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Collaborative innovation project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6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14A46-C7A8-8A2E-4333-03E8B9E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Research problem and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context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31AFF4-BE3E-86FE-10FE-2D4DA7B5E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nb-NO" sz="1600" i="1" dirty="0">
                <a:latin typeface="Montserrat Medium" panose="00000600000000000000" pitchFamily="2" charset="0"/>
              </a:rPr>
              <a:t>How </a:t>
            </a:r>
            <a:r>
              <a:rPr lang="nb-NO" sz="1600" i="1" dirty="0" err="1">
                <a:latin typeface="Montserrat Medium" panose="00000600000000000000" pitchFamily="2" charset="0"/>
              </a:rPr>
              <a:t>are</a:t>
            </a:r>
            <a:r>
              <a:rPr lang="nb-NO" sz="1600" i="1" dirty="0">
                <a:latin typeface="Montserrat Medium" panose="00000600000000000000" pitchFamily="2" charset="0"/>
              </a:rPr>
              <a:t> global </a:t>
            </a:r>
            <a:r>
              <a:rPr lang="nb-NO" sz="1600" i="1" dirty="0" err="1">
                <a:latin typeface="Montserrat Medium" panose="00000600000000000000" pitchFamily="2" charset="0"/>
              </a:rPr>
              <a:t>ideas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adapted</a:t>
            </a:r>
            <a:r>
              <a:rPr lang="nb-NO" sz="1600" i="1" dirty="0">
                <a:latin typeface="Montserrat Medium" panose="00000600000000000000" pitchFamily="2" charset="0"/>
              </a:rPr>
              <a:t> by </a:t>
            </a:r>
            <a:r>
              <a:rPr lang="nb-NO" sz="1600" i="1" dirty="0" err="1">
                <a:latin typeface="Montserrat Medium" panose="00000600000000000000" pitchFamily="2" charset="0"/>
              </a:rPr>
              <a:t>modern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welfare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states</a:t>
            </a:r>
            <a:r>
              <a:rPr lang="nb-NO" sz="1600" i="1" dirty="0">
                <a:latin typeface="Montserrat Medium" panose="00000600000000000000" pitchFamily="2" charset="0"/>
              </a:rPr>
              <a:t>? How </a:t>
            </a:r>
            <a:r>
              <a:rPr lang="nb-NO" sz="1600" i="1" dirty="0" err="1">
                <a:latin typeface="Montserrat Medium" panose="00000600000000000000" pitchFamily="2" charset="0"/>
              </a:rPr>
              <a:t>might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welfare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state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models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affect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the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adaptation</a:t>
            </a:r>
            <a:r>
              <a:rPr lang="nb-NO" sz="1600" i="1" dirty="0">
                <a:latin typeface="Montserrat Medium" panose="00000600000000000000" pitchFamily="2" charset="0"/>
              </a:rPr>
              <a:t>?</a:t>
            </a:r>
            <a:endParaRPr lang="nb-NO" sz="1600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nb-NO" sz="1600" i="1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en-US" sz="1600" i="1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Study context: The Nordic Welfare Model (Norway)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8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Two competing legacies: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800" dirty="0">
              <a:latin typeface="Montserrat Medium" panose="00000600000000000000" pitchFamily="2" charset="0"/>
            </a:endParaRP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0000600000000000000" pitchFamily="2" charset="0"/>
              </a:rPr>
              <a:t>Legacy of cooperation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0000600000000000000" pitchFamily="2" charset="0"/>
              </a:rPr>
              <a:t>Legacy of statism</a:t>
            </a:r>
          </a:p>
        </p:txBody>
      </p:sp>
    </p:spTree>
    <p:extLst>
      <p:ext uri="{BB962C8B-B14F-4D97-AF65-F5344CB8AC3E}">
        <p14:creationId xmlns:p14="http://schemas.microsoft.com/office/powerpoint/2010/main" val="400174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C45598-9CC2-AFAC-46AF-6FEB3CCF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7517"/>
            <a:ext cx="7704000" cy="572700"/>
          </a:xfrm>
        </p:spPr>
        <p:txBody>
          <a:bodyPr/>
          <a:lstStyle/>
          <a:p>
            <a:r>
              <a:rPr lang="nb-NO" dirty="0"/>
              <a:t>Research problem and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context</a:t>
            </a:r>
            <a:r>
              <a:rPr lang="nb-NO" dirty="0"/>
              <a:t> (</a:t>
            </a:r>
            <a:r>
              <a:rPr lang="nb-NO" dirty="0" err="1"/>
              <a:t>cont</a:t>
            </a:r>
            <a:r>
              <a:rPr lang="nb-NO" dirty="0"/>
              <a:t>.)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12CB14-3B3A-609E-66E6-C05D5381E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5627"/>
            <a:ext cx="7704000" cy="3450900"/>
          </a:xfrm>
        </p:spPr>
        <p:txBody>
          <a:bodyPr/>
          <a:lstStyle/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Montserrat Medium" panose="00000600000000000000" pitchFamily="2" charset="0"/>
              </a:rPr>
              <a:t>Complementary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analytical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approach</a:t>
            </a:r>
            <a:r>
              <a:rPr lang="nb-NO" sz="1600" dirty="0">
                <a:latin typeface="Montserrat Medium" panose="00000600000000000000" pitchFamily="2" charset="0"/>
              </a:rPr>
              <a:t> (</a:t>
            </a:r>
            <a:r>
              <a:rPr lang="nb-NO" sz="1600" dirty="0" err="1">
                <a:latin typeface="Montserrat Medium" panose="00000600000000000000" pitchFamily="2" charset="0"/>
              </a:rPr>
              <a:t>Roness</a:t>
            </a:r>
            <a:r>
              <a:rPr lang="nb-NO" sz="1600" dirty="0">
                <a:latin typeface="Montserrat Medium" panose="00000600000000000000" pitchFamily="2" charset="0"/>
              </a:rPr>
              <a:t>, 1997:89)</a:t>
            </a:r>
            <a:endParaRPr lang="en-US" sz="1600" dirty="0">
              <a:latin typeface="Montserrat Medium" panose="00000600000000000000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FE51AD5-499C-AD5E-A600-330DEFBD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563947"/>
            <a:ext cx="4844859" cy="3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F91A9A-5EA9-59F7-5F6C-FAA8EDA4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Theoretical</a:t>
            </a:r>
            <a:r>
              <a:rPr lang="nb-NO" dirty="0"/>
              <a:t> </a:t>
            </a:r>
            <a:r>
              <a:rPr lang="nb-NO" dirty="0" err="1"/>
              <a:t>framework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C7D0D7-4217-DF58-79F9-AB45F4358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600" b="1" dirty="0">
                <a:latin typeface="Montserrat Medium" panose="00000600000000000000" pitchFamily="2" charset="0"/>
              </a:rPr>
              <a:t>Neo-institutionalist approach as the overarching framework</a:t>
            </a:r>
            <a:br>
              <a:rPr lang="en-US" sz="1600" dirty="0">
                <a:latin typeface="Montserrat Medium" panose="00000600000000000000" pitchFamily="2" charset="0"/>
              </a:rPr>
            </a:br>
            <a:endParaRPr lang="en-US" sz="1600" dirty="0">
              <a:latin typeface="Montserrat Medium" panose="00000600000000000000" pitchFamily="2" charset="0"/>
            </a:endParaRP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Highlights contextual features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Translation theory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Scandinavian institutionalist approach 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Actor-Network-Theory (ANT) approach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Path dependence and gradual institutional change</a:t>
            </a:r>
          </a:p>
        </p:txBody>
      </p:sp>
    </p:spTree>
    <p:extLst>
      <p:ext uri="{BB962C8B-B14F-4D97-AF65-F5344CB8AC3E}">
        <p14:creationId xmlns:p14="http://schemas.microsoft.com/office/powerpoint/2010/main" val="222631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3B799-B5D9-D42B-8641-8DFB7AF3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4140"/>
            <a:ext cx="7704000" cy="572700"/>
          </a:xfrm>
        </p:spPr>
        <p:txBody>
          <a:bodyPr/>
          <a:lstStyle/>
          <a:p>
            <a:r>
              <a:rPr lang="nb-NO" dirty="0"/>
              <a:t>Methods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58449D0-BB9F-297A-0C3A-94E64AAE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432" y="1128091"/>
            <a:ext cx="7704000" cy="3450900"/>
          </a:xfrm>
        </p:spPr>
        <p:txBody>
          <a:bodyPr/>
          <a:lstStyle/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Exploratory research design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Semi-structured interviews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Purposefully sampling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Limitations: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Montserrat Medium" panose="00000600000000000000" pitchFamily="2" charset="0"/>
              </a:rPr>
              <a:t>Design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Montserrat Medium" panose="00000600000000000000" pitchFamily="2" charset="0"/>
              </a:rPr>
              <a:t>Selection of method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Montserrat Medium" panose="00000600000000000000" pitchFamily="2" charset="0"/>
              </a:rPr>
              <a:t>Sample</a:t>
            </a:r>
          </a:p>
          <a:p>
            <a:pPr marL="1066800" lvl="2" indent="0">
              <a:buNone/>
            </a:pPr>
            <a:endParaRPr lang="en-US" sz="1800" dirty="0">
              <a:latin typeface="Montserrat Medium" panose="00000600000000000000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E30D763-C8CD-D72B-6D93-7D04BE92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44" y="1367150"/>
            <a:ext cx="4177856" cy="37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CE5A1-8ED2-BBD3-86E5-3807ABB9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Article</a:t>
            </a:r>
            <a:r>
              <a:rPr lang="nb-NO" dirty="0"/>
              <a:t> 1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FB3708-6594-D0DA-EC12-FFCFFA66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584" y="1071774"/>
            <a:ext cx="7704000" cy="3450900"/>
          </a:xfrm>
        </p:spPr>
        <p:txBody>
          <a:bodyPr/>
          <a:lstStyle/>
          <a:p>
            <a:pPr marL="152400" indent="0">
              <a:buNone/>
            </a:pPr>
            <a:endParaRPr lang="en-US" sz="1600" b="1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Montserrat Medium" panose="00000600000000000000" pitchFamily="2" charset="0"/>
              </a:rPr>
              <a:t>Policy level</a:t>
            </a:r>
            <a:r>
              <a:rPr lang="en-US" sz="1600" dirty="0">
                <a:latin typeface="Montserrat Medium" panose="00000600000000000000" pitchFamily="2" charset="0"/>
              </a:rPr>
              <a:t>: how policymakers are adapting new forms of collaboration by way of policymaking</a:t>
            </a:r>
          </a:p>
          <a:p>
            <a:pPr marL="152400" indent="0">
              <a:buNone/>
            </a:pPr>
            <a:endParaRPr lang="en-US" sz="16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Montserrat Medium" panose="00000600000000000000" pitchFamily="2" charset="0"/>
              </a:rPr>
              <a:t>RQ</a:t>
            </a:r>
            <a:r>
              <a:rPr lang="en-US" sz="1600" dirty="0">
                <a:latin typeface="Montserrat Medium" panose="00000600000000000000" pitchFamily="2" charset="0"/>
              </a:rPr>
              <a:t>: </a:t>
            </a:r>
            <a:r>
              <a:rPr lang="en-US" sz="1600" i="1" dirty="0">
                <a:latin typeface="Montserrat Medium" panose="00000600000000000000" pitchFamily="2" charset="0"/>
              </a:rPr>
              <a:t>How do top-level policymakers across the political left-right spectrum of the social democratic welfare state understand social enterprise, its relation to existing welfare institutions, and their intentions of policymaking towards social enterprise?</a:t>
            </a:r>
            <a:br>
              <a:rPr lang="en-US" sz="1600" i="1" dirty="0">
                <a:latin typeface="Montserrat Medium" panose="00000600000000000000" pitchFamily="2" charset="0"/>
              </a:rPr>
            </a:br>
            <a:endParaRPr lang="en-US" sz="1600" i="1" dirty="0">
              <a:latin typeface="Montserrat Medium" panose="00000600000000000000" pitchFamily="2" charset="0"/>
            </a:endParaRP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Explore why policymakers in Norway have chosen </a:t>
            </a:r>
            <a:r>
              <a:rPr lang="en-US" sz="1600" i="1" dirty="0">
                <a:latin typeface="Montserrat Medium" panose="00000600000000000000" pitchFamily="2" charset="0"/>
              </a:rPr>
              <a:t>inaction </a:t>
            </a:r>
            <a:r>
              <a:rPr lang="en-US" sz="1600" dirty="0">
                <a:latin typeface="Montserrat Medium" panose="00000600000000000000" pitchFamily="2" charset="0"/>
              </a:rPr>
              <a:t>over </a:t>
            </a:r>
            <a:r>
              <a:rPr lang="en-US" sz="1600" i="1" dirty="0">
                <a:latin typeface="Montserrat Medium" panose="00000600000000000000" pitchFamily="2" charset="0"/>
              </a:rPr>
              <a:t>action</a:t>
            </a:r>
            <a:r>
              <a:rPr lang="en-US" sz="1600" dirty="0">
                <a:latin typeface="Montserrat Medium" panose="00000600000000000000" pitchFamily="2" charset="0"/>
              </a:rPr>
              <a:t> in policymaking.</a:t>
            </a:r>
          </a:p>
          <a:p>
            <a:pPr marL="152400" indent="0">
              <a:buNone/>
            </a:pPr>
            <a:endParaRPr lang="en-US" sz="16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Co-author: Assoc. Prof. Hans Abraham Hauge (USN)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Published in </a:t>
            </a:r>
            <a:r>
              <a:rPr lang="en-US" sz="1600" i="1" dirty="0">
                <a:latin typeface="Montserrat Medium" panose="00000600000000000000" pitchFamily="2" charset="0"/>
              </a:rPr>
              <a:t>Social Enterprise Journal </a:t>
            </a:r>
            <a:r>
              <a:rPr lang="en-US" sz="1600" dirty="0">
                <a:latin typeface="Montserrat Medium" panose="00000600000000000000" pitchFamily="2" charset="0"/>
              </a:rPr>
              <a:t>(2023)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5E68DDE-1861-69AB-2D44-3528A781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616" y="-30787"/>
            <a:ext cx="1579345" cy="22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216EE-44D5-B34C-D45E-8DFDBBBC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Article</a:t>
            </a:r>
            <a:r>
              <a:rPr lang="nb-NO" dirty="0"/>
              <a:t> 2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30177E-9A27-AAC7-ABA4-87BF9D93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952" y="1028378"/>
            <a:ext cx="7704000" cy="3450900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latin typeface="Montserrat Medium" panose="00000600000000000000" pitchFamily="2" charset="0"/>
              </a:rPr>
              <a:t>Field level</a:t>
            </a:r>
            <a:r>
              <a:rPr lang="en-US" sz="1600" dirty="0">
                <a:latin typeface="Montserrat Medium" panose="00000600000000000000" pitchFamily="2" charset="0"/>
              </a:rPr>
              <a:t>: how are social enterprise adapted into the field of welfare provision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latin typeface="Montserrat Medium" panose="00000600000000000000" pitchFamily="2" charset="0"/>
              </a:rPr>
              <a:t>RQ</a:t>
            </a:r>
            <a:r>
              <a:rPr lang="en-US" sz="1600" dirty="0">
                <a:latin typeface="Montserrat Medium" panose="00000600000000000000" pitchFamily="2" charset="0"/>
              </a:rPr>
              <a:t>: how do social enterprises respond to institutional complexity, and what strategic organizational responses do they internalize when externally engaging with multiple logics and demands?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Published in </a:t>
            </a:r>
            <a:r>
              <a:rPr lang="en-US" sz="1600" i="1" dirty="0">
                <a:latin typeface="Montserrat Medium" panose="00000600000000000000" pitchFamily="2" charset="0"/>
              </a:rPr>
              <a:t>VOLUNTAS – International Journal of Voluntary and Nonprofit Organizations </a:t>
            </a:r>
            <a:r>
              <a:rPr lang="en-US" sz="1600" dirty="0">
                <a:latin typeface="Montserrat Medium" panose="00000600000000000000" pitchFamily="2" charset="0"/>
              </a:rPr>
              <a:t>(2022)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5E5D56-6D90-08EC-006E-C886A610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904" y="2753828"/>
            <a:ext cx="1762096" cy="24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190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Style Thesis Defense XL by Slidesgo">
  <a:themeElements>
    <a:clrScheme name="Simple Light">
      <a:dk1>
        <a:srgbClr val="D4CAB7"/>
      </a:dk1>
      <a:lt1>
        <a:srgbClr val="E3DAC5"/>
      </a:lt1>
      <a:dk2>
        <a:srgbClr val="334436"/>
      </a:dk2>
      <a:lt2>
        <a:srgbClr val="DFAA28"/>
      </a:lt2>
      <a:accent1>
        <a:srgbClr val="2C4EB8"/>
      </a:accent1>
      <a:accent2>
        <a:srgbClr val="EA5430"/>
      </a:accent2>
      <a:accent3>
        <a:srgbClr val="334436"/>
      </a:accent3>
      <a:accent4>
        <a:srgbClr val="DFAA28"/>
      </a:accent4>
      <a:accent5>
        <a:srgbClr val="2C4EB8"/>
      </a:accent5>
      <a:accent6>
        <a:srgbClr val="EA5430"/>
      </a:accent6>
      <a:hlink>
        <a:srgbClr val="3344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512</Words>
  <Application>Microsoft Office PowerPoint</Application>
  <PresentationFormat>Skjermfremvisning (16:9)</PresentationFormat>
  <Paragraphs>91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3" baseType="lpstr">
      <vt:lpstr>Source Sans Pro</vt:lpstr>
      <vt:lpstr>Roboto Condensed Light</vt:lpstr>
      <vt:lpstr>Montserrat ExtraBold</vt:lpstr>
      <vt:lpstr>Montserrat</vt:lpstr>
      <vt:lpstr>Livvic</vt:lpstr>
      <vt:lpstr>Bebas Neue</vt:lpstr>
      <vt:lpstr>Montserrat Light</vt:lpstr>
      <vt:lpstr>Montserrat Medium</vt:lpstr>
      <vt:lpstr>Arial</vt:lpstr>
      <vt:lpstr>Simple Style Thesis Defense XL by Slidesgo</vt:lpstr>
      <vt:lpstr>Welfare collaboration in Norway:  Something old, something new, something borrowed, something to pursue?</vt:lpstr>
      <vt:lpstr>The Ph.D. Project</vt:lpstr>
      <vt:lpstr>Background and motivation</vt:lpstr>
      <vt:lpstr>Research problem and study context</vt:lpstr>
      <vt:lpstr>Research problem and study context (cont.)</vt:lpstr>
      <vt:lpstr>Theoretical framework</vt:lpstr>
      <vt:lpstr>Methods</vt:lpstr>
      <vt:lpstr>Article 1</vt:lpstr>
      <vt:lpstr>Article 2</vt:lpstr>
      <vt:lpstr>Article 3</vt:lpstr>
      <vt:lpstr>Findings</vt:lpstr>
      <vt:lpstr>Contributions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Social Enterprise in Public Sector Innovation in Europe</dc:title>
  <dc:creator>Hilde Sætre</dc:creator>
  <cp:lastModifiedBy>Hilde Sætre</cp:lastModifiedBy>
  <cp:revision>7</cp:revision>
  <dcterms:modified xsi:type="dcterms:W3CDTF">2023-05-09T11:06:05Z</dcterms:modified>
</cp:coreProperties>
</file>