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5"/>
  </p:notesMasterIdLst>
  <p:sldIdLst>
    <p:sldId id="256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60" r:id="rId14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6"/>
    </p:embeddedFont>
    <p:embeddedFont>
      <p:font typeface="Livvic" pitchFamily="2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ExtraBold" panose="00000900000000000000" pitchFamily="2" charset="0"/>
      <p:bold r:id="rId25"/>
      <p:boldItalic r:id="rId26"/>
    </p:embeddedFont>
    <p:embeddedFont>
      <p:font typeface="Montserrat Light" panose="00000400000000000000" pitchFamily="2" charset="0"/>
      <p:regular r:id="rId27"/>
      <p:italic r:id="rId28"/>
    </p:embeddedFont>
    <p:embeddedFont>
      <p:font typeface="Montserrat Medium" panose="00000600000000000000" pitchFamily="2" charset="0"/>
      <p:regular r:id="rId29"/>
      <p:bold r:id="rId30"/>
      <p:italic r:id="rId31"/>
      <p:boldItalic r:id="rId32"/>
    </p:embeddedFont>
    <p:embeddedFont>
      <p:font typeface="Roboto Condensed Light" panose="02000000000000000000" pitchFamily="2" charset="0"/>
      <p:regular r:id="rId33"/>
      <p:italic r:id="rId34"/>
    </p:embeddedFont>
    <p:embeddedFont>
      <p:font typeface="Source Sans Pro" panose="020B0503030403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45B411-581D-4D35-BA15-00756B576A93}">
  <a:tblStyle styleId="{FD45B411-581D-4D35-BA15-00756B576A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b37d1f106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b37d1f1062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42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t="3688" r="62189"/>
          <a:stretch/>
        </p:blipFill>
        <p:spPr>
          <a:xfrm>
            <a:off x="7764750" y="1521950"/>
            <a:ext cx="1379249" cy="25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955075"/>
            <a:ext cx="5294700" cy="17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0000" y="2902750"/>
            <a:ext cx="3735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346300" y="759479"/>
            <a:ext cx="3735241" cy="4004501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8524950" y="4632404"/>
            <a:ext cx="3735241" cy="4004501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2">
            <a:alphaModFix/>
          </a:blip>
          <a:srcRect t="3688" r="69490" b="58329"/>
          <a:stretch/>
        </p:blipFill>
        <p:spPr>
          <a:xfrm>
            <a:off x="7895050" y="4022375"/>
            <a:ext cx="1248950" cy="112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4"/>
          <p:cNvSpPr/>
          <p:nvPr/>
        </p:nvSpPr>
        <p:spPr>
          <a:xfrm rot="10800000">
            <a:off x="5466157" y="38325"/>
            <a:ext cx="3545443" cy="1362071"/>
          </a:xfrm>
          <a:custGeom>
            <a:avLst/>
            <a:gdLst/>
            <a:ahLst/>
            <a:cxnLst/>
            <a:rect l="l" t="t" r="r" b="b"/>
            <a:pathLst>
              <a:path w="285750" h="109778" extrusionOk="0">
                <a:moveTo>
                  <a:pt x="217594" y="0"/>
                </a:moveTo>
                <a:lnTo>
                  <a:pt x="215917" y="245"/>
                </a:lnTo>
                <a:lnTo>
                  <a:pt x="214241" y="532"/>
                </a:lnTo>
                <a:lnTo>
                  <a:pt x="213014" y="777"/>
                </a:lnTo>
                <a:lnTo>
                  <a:pt x="211829" y="1063"/>
                </a:lnTo>
                <a:lnTo>
                  <a:pt x="210684" y="1390"/>
                </a:lnTo>
                <a:lnTo>
                  <a:pt x="209539" y="1758"/>
                </a:lnTo>
                <a:lnTo>
                  <a:pt x="208394" y="2208"/>
                </a:lnTo>
                <a:lnTo>
                  <a:pt x="207290" y="2658"/>
                </a:lnTo>
                <a:lnTo>
                  <a:pt x="206227" y="3148"/>
                </a:lnTo>
                <a:lnTo>
                  <a:pt x="205164" y="3680"/>
                </a:lnTo>
                <a:lnTo>
                  <a:pt x="204101" y="4211"/>
                </a:lnTo>
                <a:lnTo>
                  <a:pt x="203079" y="4825"/>
                </a:lnTo>
                <a:lnTo>
                  <a:pt x="202057" y="5479"/>
                </a:lnTo>
                <a:lnTo>
                  <a:pt x="201076" y="6133"/>
                </a:lnTo>
                <a:lnTo>
                  <a:pt x="200095" y="6828"/>
                </a:lnTo>
                <a:lnTo>
                  <a:pt x="199113" y="7564"/>
                </a:lnTo>
                <a:lnTo>
                  <a:pt x="198173" y="8300"/>
                </a:lnTo>
                <a:lnTo>
                  <a:pt x="197233" y="9077"/>
                </a:lnTo>
                <a:lnTo>
                  <a:pt x="196088" y="10058"/>
                </a:lnTo>
                <a:lnTo>
                  <a:pt x="194984" y="11080"/>
                </a:lnTo>
                <a:lnTo>
                  <a:pt x="193921" y="12143"/>
                </a:lnTo>
                <a:lnTo>
                  <a:pt x="192899" y="13206"/>
                </a:lnTo>
                <a:lnTo>
                  <a:pt x="191917" y="14310"/>
                </a:lnTo>
                <a:lnTo>
                  <a:pt x="190936" y="15455"/>
                </a:lnTo>
                <a:lnTo>
                  <a:pt x="189996" y="16600"/>
                </a:lnTo>
                <a:lnTo>
                  <a:pt x="189096" y="17744"/>
                </a:lnTo>
                <a:lnTo>
                  <a:pt x="188197" y="18930"/>
                </a:lnTo>
                <a:lnTo>
                  <a:pt x="187379" y="20157"/>
                </a:lnTo>
                <a:lnTo>
                  <a:pt x="186561" y="21383"/>
                </a:lnTo>
                <a:lnTo>
                  <a:pt x="185785" y="22651"/>
                </a:lnTo>
                <a:lnTo>
                  <a:pt x="185008" y="23918"/>
                </a:lnTo>
                <a:lnTo>
                  <a:pt x="184272" y="25226"/>
                </a:lnTo>
                <a:lnTo>
                  <a:pt x="183577" y="26576"/>
                </a:lnTo>
                <a:lnTo>
                  <a:pt x="182882" y="27925"/>
                </a:lnTo>
                <a:lnTo>
                  <a:pt x="181737" y="30255"/>
                </a:lnTo>
                <a:lnTo>
                  <a:pt x="180551" y="32586"/>
                </a:lnTo>
                <a:lnTo>
                  <a:pt x="179325" y="34916"/>
                </a:lnTo>
                <a:lnTo>
                  <a:pt x="178711" y="36061"/>
                </a:lnTo>
                <a:lnTo>
                  <a:pt x="178057" y="37206"/>
                </a:lnTo>
                <a:lnTo>
                  <a:pt x="177567" y="37942"/>
                </a:lnTo>
                <a:lnTo>
                  <a:pt x="177076" y="38678"/>
                </a:lnTo>
                <a:lnTo>
                  <a:pt x="176585" y="39373"/>
                </a:lnTo>
                <a:lnTo>
                  <a:pt x="176013" y="40068"/>
                </a:lnTo>
                <a:lnTo>
                  <a:pt x="175440" y="40722"/>
                </a:lnTo>
                <a:lnTo>
                  <a:pt x="174868" y="41335"/>
                </a:lnTo>
                <a:lnTo>
                  <a:pt x="174255" y="41908"/>
                </a:lnTo>
                <a:lnTo>
                  <a:pt x="173601" y="42439"/>
                </a:lnTo>
                <a:lnTo>
                  <a:pt x="172906" y="42971"/>
                </a:lnTo>
                <a:lnTo>
                  <a:pt x="172210" y="43421"/>
                </a:lnTo>
                <a:lnTo>
                  <a:pt x="171475" y="43870"/>
                </a:lnTo>
                <a:lnTo>
                  <a:pt x="170698" y="44238"/>
                </a:lnTo>
                <a:lnTo>
                  <a:pt x="169880" y="44606"/>
                </a:lnTo>
                <a:lnTo>
                  <a:pt x="169062" y="44892"/>
                </a:lnTo>
                <a:lnTo>
                  <a:pt x="168204" y="45138"/>
                </a:lnTo>
                <a:lnTo>
                  <a:pt x="167304" y="45383"/>
                </a:lnTo>
                <a:lnTo>
                  <a:pt x="166486" y="45506"/>
                </a:lnTo>
                <a:lnTo>
                  <a:pt x="165669" y="45628"/>
                </a:lnTo>
                <a:lnTo>
                  <a:pt x="164851" y="45710"/>
                </a:lnTo>
                <a:lnTo>
                  <a:pt x="164033" y="45751"/>
                </a:lnTo>
                <a:lnTo>
                  <a:pt x="163216" y="45710"/>
                </a:lnTo>
                <a:lnTo>
                  <a:pt x="162398" y="45669"/>
                </a:lnTo>
                <a:lnTo>
                  <a:pt x="161621" y="45628"/>
                </a:lnTo>
                <a:lnTo>
                  <a:pt x="160803" y="45506"/>
                </a:lnTo>
                <a:lnTo>
                  <a:pt x="160027" y="45342"/>
                </a:lnTo>
                <a:lnTo>
                  <a:pt x="159250" y="45179"/>
                </a:lnTo>
                <a:lnTo>
                  <a:pt x="158473" y="44974"/>
                </a:lnTo>
                <a:lnTo>
                  <a:pt x="157696" y="44770"/>
                </a:lnTo>
                <a:lnTo>
                  <a:pt x="156919" y="44484"/>
                </a:lnTo>
                <a:lnTo>
                  <a:pt x="156142" y="44238"/>
                </a:lnTo>
                <a:lnTo>
                  <a:pt x="154589" y="43584"/>
                </a:lnTo>
                <a:lnTo>
                  <a:pt x="153567" y="43093"/>
                </a:lnTo>
                <a:lnTo>
                  <a:pt x="152585" y="42603"/>
                </a:lnTo>
                <a:lnTo>
                  <a:pt x="151645" y="42071"/>
                </a:lnTo>
                <a:lnTo>
                  <a:pt x="150705" y="41499"/>
                </a:lnTo>
                <a:lnTo>
                  <a:pt x="149764" y="40886"/>
                </a:lnTo>
                <a:lnTo>
                  <a:pt x="148906" y="40231"/>
                </a:lnTo>
                <a:lnTo>
                  <a:pt x="148047" y="39577"/>
                </a:lnTo>
                <a:lnTo>
                  <a:pt x="147188" y="38882"/>
                </a:lnTo>
                <a:lnTo>
                  <a:pt x="146412" y="38146"/>
                </a:lnTo>
                <a:lnTo>
                  <a:pt x="145594" y="37410"/>
                </a:lnTo>
                <a:lnTo>
                  <a:pt x="144858" y="36634"/>
                </a:lnTo>
                <a:lnTo>
                  <a:pt x="144122" y="35816"/>
                </a:lnTo>
                <a:lnTo>
                  <a:pt x="143386" y="34998"/>
                </a:lnTo>
                <a:lnTo>
                  <a:pt x="142691" y="34180"/>
                </a:lnTo>
                <a:lnTo>
                  <a:pt x="141996" y="33281"/>
                </a:lnTo>
                <a:lnTo>
                  <a:pt x="141342" y="32381"/>
                </a:lnTo>
                <a:lnTo>
                  <a:pt x="139011" y="29070"/>
                </a:lnTo>
                <a:lnTo>
                  <a:pt x="136722" y="25758"/>
                </a:lnTo>
                <a:lnTo>
                  <a:pt x="134473" y="22405"/>
                </a:lnTo>
                <a:lnTo>
                  <a:pt x="132183" y="19053"/>
                </a:lnTo>
                <a:lnTo>
                  <a:pt x="131079" y="17458"/>
                </a:lnTo>
                <a:lnTo>
                  <a:pt x="129894" y="15945"/>
                </a:lnTo>
                <a:lnTo>
                  <a:pt x="128708" y="14433"/>
                </a:lnTo>
                <a:lnTo>
                  <a:pt x="127482" y="13002"/>
                </a:lnTo>
                <a:lnTo>
                  <a:pt x="126173" y="11612"/>
                </a:lnTo>
                <a:lnTo>
                  <a:pt x="125478" y="10916"/>
                </a:lnTo>
                <a:lnTo>
                  <a:pt x="124783" y="10262"/>
                </a:lnTo>
                <a:lnTo>
                  <a:pt x="124047" y="9649"/>
                </a:lnTo>
                <a:lnTo>
                  <a:pt x="123311" y="9036"/>
                </a:lnTo>
                <a:lnTo>
                  <a:pt x="122575" y="8422"/>
                </a:lnTo>
                <a:lnTo>
                  <a:pt x="121758" y="7850"/>
                </a:lnTo>
                <a:lnTo>
                  <a:pt x="120367" y="6910"/>
                </a:lnTo>
                <a:lnTo>
                  <a:pt x="118936" y="6051"/>
                </a:lnTo>
                <a:lnTo>
                  <a:pt x="117465" y="5274"/>
                </a:lnTo>
                <a:lnTo>
                  <a:pt x="116729" y="4906"/>
                </a:lnTo>
                <a:lnTo>
                  <a:pt x="115952" y="4579"/>
                </a:lnTo>
                <a:lnTo>
                  <a:pt x="115216" y="4293"/>
                </a:lnTo>
                <a:lnTo>
                  <a:pt x="114439" y="4007"/>
                </a:lnTo>
                <a:lnTo>
                  <a:pt x="113621" y="3761"/>
                </a:lnTo>
                <a:lnTo>
                  <a:pt x="112844" y="3516"/>
                </a:lnTo>
                <a:lnTo>
                  <a:pt x="112027" y="3353"/>
                </a:lnTo>
                <a:lnTo>
                  <a:pt x="111209" y="3189"/>
                </a:lnTo>
                <a:lnTo>
                  <a:pt x="110391" y="3066"/>
                </a:lnTo>
                <a:lnTo>
                  <a:pt x="109533" y="2944"/>
                </a:lnTo>
                <a:lnTo>
                  <a:pt x="108388" y="2903"/>
                </a:lnTo>
                <a:lnTo>
                  <a:pt x="107284" y="2862"/>
                </a:lnTo>
                <a:lnTo>
                  <a:pt x="106221" y="2944"/>
                </a:lnTo>
                <a:lnTo>
                  <a:pt x="105199" y="3066"/>
                </a:lnTo>
                <a:lnTo>
                  <a:pt x="104177" y="3271"/>
                </a:lnTo>
                <a:lnTo>
                  <a:pt x="103195" y="3516"/>
                </a:lnTo>
                <a:lnTo>
                  <a:pt x="102214" y="3843"/>
                </a:lnTo>
                <a:lnTo>
                  <a:pt x="101274" y="4211"/>
                </a:lnTo>
                <a:lnTo>
                  <a:pt x="100374" y="4661"/>
                </a:lnTo>
                <a:lnTo>
                  <a:pt x="99516" y="5152"/>
                </a:lnTo>
                <a:lnTo>
                  <a:pt x="98657" y="5724"/>
                </a:lnTo>
                <a:lnTo>
                  <a:pt x="97839" y="6337"/>
                </a:lnTo>
                <a:lnTo>
                  <a:pt x="97022" y="7032"/>
                </a:lnTo>
                <a:lnTo>
                  <a:pt x="96245" y="7809"/>
                </a:lnTo>
                <a:lnTo>
                  <a:pt x="95509" y="8627"/>
                </a:lnTo>
                <a:lnTo>
                  <a:pt x="94814" y="9485"/>
                </a:lnTo>
                <a:lnTo>
                  <a:pt x="93955" y="10630"/>
                </a:lnTo>
                <a:lnTo>
                  <a:pt x="93178" y="11816"/>
                </a:lnTo>
                <a:lnTo>
                  <a:pt x="92483" y="13043"/>
                </a:lnTo>
                <a:lnTo>
                  <a:pt x="91829" y="14310"/>
                </a:lnTo>
                <a:lnTo>
                  <a:pt x="91216" y="15577"/>
                </a:lnTo>
                <a:lnTo>
                  <a:pt x="90603" y="16845"/>
                </a:lnTo>
                <a:lnTo>
                  <a:pt x="89540" y="19462"/>
                </a:lnTo>
                <a:lnTo>
                  <a:pt x="88517" y="21996"/>
                </a:lnTo>
                <a:lnTo>
                  <a:pt x="87536" y="24531"/>
                </a:lnTo>
                <a:lnTo>
                  <a:pt x="86514" y="27025"/>
                </a:lnTo>
                <a:lnTo>
                  <a:pt x="85983" y="28293"/>
                </a:lnTo>
                <a:lnTo>
                  <a:pt x="85410" y="29479"/>
                </a:lnTo>
                <a:lnTo>
                  <a:pt x="84838" y="30623"/>
                </a:lnTo>
                <a:lnTo>
                  <a:pt x="84265" y="31686"/>
                </a:lnTo>
                <a:lnTo>
                  <a:pt x="83652" y="32749"/>
                </a:lnTo>
                <a:lnTo>
                  <a:pt x="83039" y="33772"/>
                </a:lnTo>
                <a:lnTo>
                  <a:pt x="82385" y="34753"/>
                </a:lnTo>
                <a:lnTo>
                  <a:pt x="81730" y="35734"/>
                </a:lnTo>
                <a:lnTo>
                  <a:pt x="81035" y="36674"/>
                </a:lnTo>
                <a:lnTo>
                  <a:pt x="80340" y="37615"/>
                </a:lnTo>
                <a:lnTo>
                  <a:pt x="79604" y="38514"/>
                </a:lnTo>
                <a:lnTo>
                  <a:pt x="78868" y="39373"/>
                </a:lnTo>
                <a:lnTo>
                  <a:pt x="78092" y="40231"/>
                </a:lnTo>
                <a:lnTo>
                  <a:pt x="77274" y="41049"/>
                </a:lnTo>
                <a:lnTo>
                  <a:pt x="76456" y="41826"/>
                </a:lnTo>
                <a:lnTo>
                  <a:pt x="75639" y="42603"/>
                </a:lnTo>
                <a:lnTo>
                  <a:pt x="74780" y="43339"/>
                </a:lnTo>
                <a:lnTo>
                  <a:pt x="73880" y="44034"/>
                </a:lnTo>
                <a:lnTo>
                  <a:pt x="72981" y="44729"/>
                </a:lnTo>
                <a:lnTo>
                  <a:pt x="72081" y="45383"/>
                </a:lnTo>
                <a:lnTo>
                  <a:pt x="71141" y="46037"/>
                </a:lnTo>
                <a:lnTo>
                  <a:pt x="70201" y="46651"/>
                </a:lnTo>
                <a:lnTo>
                  <a:pt x="69219" y="47223"/>
                </a:lnTo>
                <a:lnTo>
                  <a:pt x="68197" y="47795"/>
                </a:lnTo>
                <a:lnTo>
                  <a:pt x="67216" y="48327"/>
                </a:lnTo>
                <a:lnTo>
                  <a:pt x="66153" y="48858"/>
                </a:lnTo>
                <a:lnTo>
                  <a:pt x="65090" y="49349"/>
                </a:lnTo>
                <a:lnTo>
                  <a:pt x="64027" y="49799"/>
                </a:lnTo>
                <a:lnTo>
                  <a:pt x="62923" y="50248"/>
                </a:lnTo>
                <a:lnTo>
                  <a:pt x="61819" y="50657"/>
                </a:lnTo>
                <a:lnTo>
                  <a:pt x="60715" y="51066"/>
                </a:lnTo>
                <a:lnTo>
                  <a:pt x="59530" y="51434"/>
                </a:lnTo>
                <a:lnTo>
                  <a:pt x="58385" y="51761"/>
                </a:lnTo>
                <a:lnTo>
                  <a:pt x="57199" y="52088"/>
                </a:lnTo>
                <a:lnTo>
                  <a:pt x="55605" y="52456"/>
                </a:lnTo>
                <a:lnTo>
                  <a:pt x="53969" y="52783"/>
                </a:lnTo>
                <a:lnTo>
                  <a:pt x="52375" y="52988"/>
                </a:lnTo>
                <a:lnTo>
                  <a:pt x="50780" y="53192"/>
                </a:lnTo>
                <a:lnTo>
                  <a:pt x="49226" y="53274"/>
                </a:lnTo>
                <a:lnTo>
                  <a:pt x="47673" y="53315"/>
                </a:lnTo>
                <a:lnTo>
                  <a:pt x="46078" y="53274"/>
                </a:lnTo>
                <a:lnTo>
                  <a:pt x="44565" y="53192"/>
                </a:lnTo>
                <a:lnTo>
                  <a:pt x="43012" y="53070"/>
                </a:lnTo>
                <a:lnTo>
                  <a:pt x="41499" y="52865"/>
                </a:lnTo>
                <a:lnTo>
                  <a:pt x="39986" y="52579"/>
                </a:lnTo>
                <a:lnTo>
                  <a:pt x="38514" y="52252"/>
                </a:lnTo>
                <a:lnTo>
                  <a:pt x="37042" y="51843"/>
                </a:lnTo>
                <a:lnTo>
                  <a:pt x="35611" y="51434"/>
                </a:lnTo>
                <a:lnTo>
                  <a:pt x="34180" y="50944"/>
                </a:lnTo>
                <a:lnTo>
                  <a:pt x="32749" y="50371"/>
                </a:lnTo>
                <a:lnTo>
                  <a:pt x="31400" y="49758"/>
                </a:lnTo>
                <a:lnTo>
                  <a:pt x="30010" y="49104"/>
                </a:lnTo>
                <a:lnTo>
                  <a:pt x="28702" y="48409"/>
                </a:lnTo>
                <a:lnTo>
                  <a:pt x="27393" y="47673"/>
                </a:lnTo>
                <a:lnTo>
                  <a:pt x="26085" y="46855"/>
                </a:lnTo>
                <a:lnTo>
                  <a:pt x="24858" y="46037"/>
                </a:lnTo>
                <a:lnTo>
                  <a:pt x="23632" y="45138"/>
                </a:lnTo>
                <a:lnTo>
                  <a:pt x="22405" y="44197"/>
                </a:lnTo>
                <a:lnTo>
                  <a:pt x="21261" y="43216"/>
                </a:lnTo>
                <a:lnTo>
                  <a:pt x="20116" y="42194"/>
                </a:lnTo>
                <a:lnTo>
                  <a:pt x="19012" y="41131"/>
                </a:lnTo>
                <a:lnTo>
                  <a:pt x="17949" y="40027"/>
                </a:lnTo>
                <a:lnTo>
                  <a:pt x="16927" y="38882"/>
                </a:lnTo>
                <a:lnTo>
                  <a:pt x="15945" y="37737"/>
                </a:lnTo>
                <a:lnTo>
                  <a:pt x="14964" y="36511"/>
                </a:lnTo>
                <a:lnTo>
                  <a:pt x="14065" y="35284"/>
                </a:lnTo>
                <a:lnTo>
                  <a:pt x="13043" y="33731"/>
                </a:lnTo>
                <a:lnTo>
                  <a:pt x="12061" y="32177"/>
                </a:lnTo>
                <a:lnTo>
                  <a:pt x="11203" y="30582"/>
                </a:lnTo>
                <a:lnTo>
                  <a:pt x="10385" y="28947"/>
                </a:lnTo>
                <a:lnTo>
                  <a:pt x="9649" y="27271"/>
                </a:lnTo>
                <a:lnTo>
                  <a:pt x="8954" y="25594"/>
                </a:lnTo>
                <a:lnTo>
                  <a:pt x="8382" y="23836"/>
                </a:lnTo>
                <a:lnTo>
                  <a:pt x="7891" y="22078"/>
                </a:lnTo>
                <a:lnTo>
                  <a:pt x="7687" y="21465"/>
                </a:lnTo>
                <a:lnTo>
                  <a:pt x="7441" y="20933"/>
                </a:lnTo>
                <a:lnTo>
                  <a:pt x="7155" y="20525"/>
                </a:lnTo>
                <a:lnTo>
                  <a:pt x="6991" y="20361"/>
                </a:lnTo>
                <a:lnTo>
                  <a:pt x="6787" y="20198"/>
                </a:lnTo>
                <a:lnTo>
                  <a:pt x="6583" y="20034"/>
                </a:lnTo>
                <a:lnTo>
                  <a:pt x="6378" y="19911"/>
                </a:lnTo>
                <a:lnTo>
                  <a:pt x="5928" y="19748"/>
                </a:lnTo>
                <a:lnTo>
                  <a:pt x="5397" y="19666"/>
                </a:lnTo>
                <a:lnTo>
                  <a:pt x="4825" y="19666"/>
                </a:lnTo>
                <a:lnTo>
                  <a:pt x="4334" y="19748"/>
                </a:lnTo>
                <a:lnTo>
                  <a:pt x="3884" y="19870"/>
                </a:lnTo>
                <a:lnTo>
                  <a:pt x="3475" y="20116"/>
                </a:lnTo>
                <a:lnTo>
                  <a:pt x="3107" y="20402"/>
                </a:lnTo>
                <a:lnTo>
                  <a:pt x="2821" y="20770"/>
                </a:lnTo>
                <a:lnTo>
                  <a:pt x="2576" y="21261"/>
                </a:lnTo>
                <a:lnTo>
                  <a:pt x="2412" y="21751"/>
                </a:lnTo>
                <a:lnTo>
                  <a:pt x="2290" y="22364"/>
                </a:lnTo>
                <a:lnTo>
                  <a:pt x="1390" y="29969"/>
                </a:lnTo>
                <a:lnTo>
                  <a:pt x="940" y="33772"/>
                </a:lnTo>
                <a:lnTo>
                  <a:pt x="572" y="37574"/>
                </a:lnTo>
                <a:lnTo>
                  <a:pt x="368" y="40313"/>
                </a:lnTo>
                <a:lnTo>
                  <a:pt x="204" y="43053"/>
                </a:lnTo>
                <a:lnTo>
                  <a:pt x="82" y="45833"/>
                </a:lnTo>
                <a:lnTo>
                  <a:pt x="0" y="48572"/>
                </a:lnTo>
                <a:lnTo>
                  <a:pt x="0" y="51312"/>
                </a:lnTo>
                <a:lnTo>
                  <a:pt x="41" y="54051"/>
                </a:lnTo>
                <a:lnTo>
                  <a:pt x="123" y="56831"/>
                </a:lnTo>
                <a:lnTo>
                  <a:pt x="204" y="59570"/>
                </a:lnTo>
                <a:lnTo>
                  <a:pt x="368" y="62187"/>
                </a:lnTo>
                <a:lnTo>
                  <a:pt x="532" y="64763"/>
                </a:lnTo>
                <a:lnTo>
                  <a:pt x="736" y="67339"/>
                </a:lnTo>
                <a:lnTo>
                  <a:pt x="981" y="69955"/>
                </a:lnTo>
                <a:lnTo>
                  <a:pt x="1267" y="72531"/>
                </a:lnTo>
                <a:lnTo>
                  <a:pt x="1595" y="75107"/>
                </a:lnTo>
                <a:lnTo>
                  <a:pt x="1922" y="77683"/>
                </a:lnTo>
                <a:lnTo>
                  <a:pt x="2330" y="80218"/>
                </a:lnTo>
                <a:lnTo>
                  <a:pt x="2739" y="82793"/>
                </a:lnTo>
                <a:lnTo>
                  <a:pt x="3189" y="85328"/>
                </a:lnTo>
                <a:lnTo>
                  <a:pt x="3680" y="87904"/>
                </a:lnTo>
                <a:lnTo>
                  <a:pt x="4211" y="90439"/>
                </a:lnTo>
                <a:lnTo>
                  <a:pt x="4784" y="92974"/>
                </a:lnTo>
                <a:lnTo>
                  <a:pt x="5356" y="95509"/>
                </a:lnTo>
                <a:lnTo>
                  <a:pt x="6010" y="98003"/>
                </a:lnTo>
                <a:lnTo>
                  <a:pt x="6705" y="100538"/>
                </a:lnTo>
                <a:lnTo>
                  <a:pt x="6951" y="101274"/>
                </a:lnTo>
                <a:lnTo>
                  <a:pt x="7196" y="102010"/>
                </a:lnTo>
                <a:lnTo>
                  <a:pt x="7768" y="103482"/>
                </a:lnTo>
                <a:lnTo>
                  <a:pt x="8136" y="104218"/>
                </a:lnTo>
                <a:lnTo>
                  <a:pt x="8504" y="104913"/>
                </a:lnTo>
                <a:lnTo>
                  <a:pt x="8913" y="105526"/>
                </a:lnTo>
                <a:lnTo>
                  <a:pt x="9363" y="106139"/>
                </a:lnTo>
                <a:lnTo>
                  <a:pt x="9853" y="106712"/>
                </a:lnTo>
                <a:lnTo>
                  <a:pt x="10344" y="107202"/>
                </a:lnTo>
                <a:lnTo>
                  <a:pt x="10876" y="107652"/>
                </a:lnTo>
                <a:lnTo>
                  <a:pt x="11448" y="108061"/>
                </a:lnTo>
                <a:lnTo>
                  <a:pt x="12061" y="108429"/>
                </a:lnTo>
                <a:lnTo>
                  <a:pt x="12675" y="108756"/>
                </a:lnTo>
                <a:lnTo>
                  <a:pt x="13370" y="109042"/>
                </a:lnTo>
                <a:lnTo>
                  <a:pt x="14024" y="109287"/>
                </a:lnTo>
                <a:lnTo>
                  <a:pt x="14760" y="109451"/>
                </a:lnTo>
                <a:lnTo>
                  <a:pt x="15496" y="109574"/>
                </a:lnTo>
                <a:lnTo>
                  <a:pt x="16232" y="109696"/>
                </a:lnTo>
                <a:lnTo>
                  <a:pt x="17008" y="109737"/>
                </a:lnTo>
                <a:lnTo>
                  <a:pt x="19053" y="109778"/>
                </a:lnTo>
                <a:lnTo>
                  <a:pt x="21056" y="109778"/>
                </a:lnTo>
                <a:lnTo>
                  <a:pt x="25104" y="109696"/>
                </a:lnTo>
                <a:lnTo>
                  <a:pt x="33240" y="109451"/>
                </a:lnTo>
                <a:lnTo>
                  <a:pt x="35407" y="109369"/>
                </a:lnTo>
                <a:lnTo>
                  <a:pt x="37574" y="109287"/>
                </a:lnTo>
                <a:lnTo>
                  <a:pt x="41908" y="109001"/>
                </a:lnTo>
                <a:lnTo>
                  <a:pt x="48041" y="108592"/>
                </a:lnTo>
                <a:lnTo>
                  <a:pt x="54133" y="108143"/>
                </a:lnTo>
                <a:lnTo>
                  <a:pt x="59284" y="107734"/>
                </a:lnTo>
                <a:lnTo>
                  <a:pt x="64395" y="107284"/>
                </a:lnTo>
                <a:lnTo>
                  <a:pt x="70119" y="106793"/>
                </a:lnTo>
                <a:lnTo>
                  <a:pt x="75802" y="106221"/>
                </a:lnTo>
                <a:lnTo>
                  <a:pt x="86514" y="105199"/>
                </a:lnTo>
                <a:lnTo>
                  <a:pt x="97308" y="104136"/>
                </a:lnTo>
                <a:lnTo>
                  <a:pt x="106139" y="103318"/>
                </a:lnTo>
                <a:lnTo>
                  <a:pt x="111945" y="102746"/>
                </a:lnTo>
                <a:lnTo>
                  <a:pt x="117792" y="102214"/>
                </a:lnTo>
                <a:lnTo>
                  <a:pt x="123025" y="101805"/>
                </a:lnTo>
                <a:lnTo>
                  <a:pt x="128258" y="101396"/>
                </a:lnTo>
                <a:lnTo>
                  <a:pt x="134677" y="100947"/>
                </a:lnTo>
                <a:lnTo>
                  <a:pt x="141096" y="100538"/>
                </a:lnTo>
                <a:lnTo>
                  <a:pt x="145062" y="100252"/>
                </a:lnTo>
                <a:lnTo>
                  <a:pt x="147066" y="100170"/>
                </a:lnTo>
                <a:lnTo>
                  <a:pt x="149069" y="100088"/>
                </a:lnTo>
                <a:lnTo>
                  <a:pt x="162357" y="99843"/>
                </a:lnTo>
                <a:lnTo>
                  <a:pt x="168981" y="99761"/>
                </a:lnTo>
                <a:lnTo>
                  <a:pt x="172292" y="99720"/>
                </a:lnTo>
                <a:lnTo>
                  <a:pt x="175604" y="99720"/>
                </a:lnTo>
                <a:lnTo>
                  <a:pt x="178016" y="99761"/>
                </a:lnTo>
                <a:lnTo>
                  <a:pt x="180469" y="99843"/>
                </a:lnTo>
                <a:lnTo>
                  <a:pt x="185335" y="100047"/>
                </a:lnTo>
                <a:lnTo>
                  <a:pt x="190200" y="100293"/>
                </a:lnTo>
                <a:lnTo>
                  <a:pt x="195025" y="100661"/>
                </a:lnTo>
                <a:lnTo>
                  <a:pt x="199972" y="101069"/>
                </a:lnTo>
                <a:lnTo>
                  <a:pt x="204919" y="101519"/>
                </a:lnTo>
                <a:lnTo>
                  <a:pt x="209825" y="102051"/>
                </a:lnTo>
                <a:lnTo>
                  <a:pt x="214732" y="102582"/>
                </a:lnTo>
                <a:lnTo>
                  <a:pt x="219679" y="103155"/>
                </a:lnTo>
                <a:lnTo>
                  <a:pt x="224585" y="103768"/>
                </a:lnTo>
                <a:lnTo>
                  <a:pt x="229491" y="104381"/>
                </a:lnTo>
                <a:lnTo>
                  <a:pt x="234398" y="104953"/>
                </a:lnTo>
                <a:lnTo>
                  <a:pt x="237668" y="105321"/>
                </a:lnTo>
                <a:lnTo>
                  <a:pt x="240898" y="105608"/>
                </a:lnTo>
                <a:lnTo>
                  <a:pt x="247399" y="106180"/>
                </a:lnTo>
                <a:lnTo>
                  <a:pt x="250139" y="106425"/>
                </a:lnTo>
                <a:lnTo>
                  <a:pt x="252919" y="106589"/>
                </a:lnTo>
                <a:lnTo>
                  <a:pt x="255699" y="106712"/>
                </a:lnTo>
                <a:lnTo>
                  <a:pt x="258438" y="106793"/>
                </a:lnTo>
                <a:lnTo>
                  <a:pt x="261219" y="106875"/>
                </a:lnTo>
                <a:lnTo>
                  <a:pt x="263999" y="106834"/>
                </a:lnTo>
                <a:lnTo>
                  <a:pt x="266738" y="106793"/>
                </a:lnTo>
                <a:lnTo>
                  <a:pt x="269518" y="106671"/>
                </a:lnTo>
                <a:lnTo>
                  <a:pt x="271236" y="106589"/>
                </a:lnTo>
                <a:lnTo>
                  <a:pt x="272994" y="106466"/>
                </a:lnTo>
                <a:lnTo>
                  <a:pt x="276428" y="106139"/>
                </a:lnTo>
                <a:lnTo>
                  <a:pt x="283338" y="105362"/>
                </a:lnTo>
                <a:lnTo>
                  <a:pt x="283788" y="105281"/>
                </a:lnTo>
                <a:lnTo>
                  <a:pt x="284196" y="105117"/>
                </a:lnTo>
                <a:lnTo>
                  <a:pt x="284523" y="104872"/>
                </a:lnTo>
                <a:lnTo>
                  <a:pt x="284810" y="104586"/>
                </a:lnTo>
                <a:lnTo>
                  <a:pt x="285096" y="104299"/>
                </a:lnTo>
                <a:lnTo>
                  <a:pt x="285341" y="103931"/>
                </a:lnTo>
                <a:lnTo>
                  <a:pt x="285750" y="103155"/>
                </a:lnTo>
                <a:lnTo>
                  <a:pt x="285750" y="102214"/>
                </a:lnTo>
                <a:lnTo>
                  <a:pt x="283583" y="95345"/>
                </a:lnTo>
                <a:lnTo>
                  <a:pt x="282070" y="90603"/>
                </a:lnTo>
                <a:lnTo>
                  <a:pt x="280476" y="85901"/>
                </a:lnTo>
                <a:lnTo>
                  <a:pt x="278840" y="81240"/>
                </a:lnTo>
                <a:lnTo>
                  <a:pt x="277123" y="76620"/>
                </a:lnTo>
                <a:lnTo>
                  <a:pt x="275365" y="72000"/>
                </a:lnTo>
                <a:lnTo>
                  <a:pt x="273484" y="67420"/>
                </a:lnTo>
                <a:lnTo>
                  <a:pt x="271563" y="62882"/>
                </a:lnTo>
                <a:lnTo>
                  <a:pt x="269559" y="58385"/>
                </a:lnTo>
                <a:lnTo>
                  <a:pt x="267515" y="53928"/>
                </a:lnTo>
                <a:lnTo>
                  <a:pt x="265389" y="49472"/>
                </a:lnTo>
                <a:lnTo>
                  <a:pt x="263181" y="45056"/>
                </a:lnTo>
                <a:lnTo>
                  <a:pt x="260892" y="40681"/>
                </a:lnTo>
                <a:lnTo>
                  <a:pt x="258561" y="36306"/>
                </a:lnTo>
                <a:lnTo>
                  <a:pt x="256149" y="32013"/>
                </a:lnTo>
                <a:lnTo>
                  <a:pt x="253655" y="27720"/>
                </a:lnTo>
                <a:lnTo>
                  <a:pt x="251079" y="23468"/>
                </a:lnTo>
                <a:lnTo>
                  <a:pt x="249811" y="21424"/>
                </a:lnTo>
                <a:lnTo>
                  <a:pt x="248503" y="19462"/>
                </a:lnTo>
                <a:lnTo>
                  <a:pt x="247113" y="17499"/>
                </a:lnTo>
                <a:lnTo>
                  <a:pt x="245682" y="15618"/>
                </a:lnTo>
                <a:lnTo>
                  <a:pt x="244169" y="13778"/>
                </a:lnTo>
                <a:lnTo>
                  <a:pt x="242616" y="11980"/>
                </a:lnTo>
                <a:lnTo>
                  <a:pt x="241798" y="11121"/>
                </a:lnTo>
                <a:lnTo>
                  <a:pt x="240939" y="10262"/>
                </a:lnTo>
                <a:lnTo>
                  <a:pt x="240081" y="9445"/>
                </a:lnTo>
                <a:lnTo>
                  <a:pt x="239222" y="8627"/>
                </a:lnTo>
                <a:lnTo>
                  <a:pt x="238364" y="7891"/>
                </a:lnTo>
                <a:lnTo>
                  <a:pt x="237546" y="7155"/>
                </a:lnTo>
                <a:lnTo>
                  <a:pt x="236646" y="6460"/>
                </a:lnTo>
                <a:lnTo>
                  <a:pt x="235788" y="5806"/>
                </a:lnTo>
                <a:lnTo>
                  <a:pt x="234888" y="5192"/>
                </a:lnTo>
                <a:lnTo>
                  <a:pt x="233989" y="4579"/>
                </a:lnTo>
                <a:lnTo>
                  <a:pt x="233048" y="4007"/>
                </a:lnTo>
                <a:lnTo>
                  <a:pt x="232108" y="3475"/>
                </a:lnTo>
                <a:lnTo>
                  <a:pt x="231127" y="2985"/>
                </a:lnTo>
                <a:lnTo>
                  <a:pt x="230145" y="2535"/>
                </a:lnTo>
                <a:lnTo>
                  <a:pt x="229123" y="2085"/>
                </a:lnTo>
                <a:lnTo>
                  <a:pt x="228101" y="1717"/>
                </a:lnTo>
                <a:lnTo>
                  <a:pt x="227079" y="1349"/>
                </a:lnTo>
                <a:lnTo>
                  <a:pt x="226016" y="1022"/>
                </a:lnTo>
                <a:lnTo>
                  <a:pt x="224912" y="777"/>
                </a:lnTo>
                <a:lnTo>
                  <a:pt x="223808" y="532"/>
                </a:lnTo>
                <a:lnTo>
                  <a:pt x="222132" y="245"/>
                </a:lnTo>
                <a:lnTo>
                  <a:pt x="2204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4"/>
          <p:cNvSpPr/>
          <p:nvPr/>
        </p:nvSpPr>
        <p:spPr>
          <a:xfrm flipH="1">
            <a:off x="0" y="0"/>
            <a:ext cx="9144000" cy="5143648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5"/>
          <p:cNvSpPr/>
          <p:nvPr/>
        </p:nvSpPr>
        <p:spPr>
          <a:xfrm>
            <a:off x="127347" y="3686724"/>
            <a:ext cx="3791903" cy="1456754"/>
          </a:xfrm>
          <a:custGeom>
            <a:avLst/>
            <a:gdLst/>
            <a:ahLst/>
            <a:cxnLst/>
            <a:rect l="l" t="t" r="r" b="b"/>
            <a:pathLst>
              <a:path w="285750" h="109778" extrusionOk="0">
                <a:moveTo>
                  <a:pt x="217594" y="0"/>
                </a:moveTo>
                <a:lnTo>
                  <a:pt x="215917" y="245"/>
                </a:lnTo>
                <a:lnTo>
                  <a:pt x="214241" y="532"/>
                </a:lnTo>
                <a:lnTo>
                  <a:pt x="213014" y="777"/>
                </a:lnTo>
                <a:lnTo>
                  <a:pt x="211829" y="1063"/>
                </a:lnTo>
                <a:lnTo>
                  <a:pt x="210684" y="1390"/>
                </a:lnTo>
                <a:lnTo>
                  <a:pt x="209539" y="1758"/>
                </a:lnTo>
                <a:lnTo>
                  <a:pt x="208394" y="2208"/>
                </a:lnTo>
                <a:lnTo>
                  <a:pt x="207290" y="2658"/>
                </a:lnTo>
                <a:lnTo>
                  <a:pt x="206227" y="3148"/>
                </a:lnTo>
                <a:lnTo>
                  <a:pt x="205164" y="3680"/>
                </a:lnTo>
                <a:lnTo>
                  <a:pt x="204101" y="4211"/>
                </a:lnTo>
                <a:lnTo>
                  <a:pt x="203079" y="4825"/>
                </a:lnTo>
                <a:lnTo>
                  <a:pt x="202057" y="5479"/>
                </a:lnTo>
                <a:lnTo>
                  <a:pt x="201076" y="6133"/>
                </a:lnTo>
                <a:lnTo>
                  <a:pt x="200095" y="6828"/>
                </a:lnTo>
                <a:lnTo>
                  <a:pt x="199113" y="7564"/>
                </a:lnTo>
                <a:lnTo>
                  <a:pt x="198173" y="8300"/>
                </a:lnTo>
                <a:lnTo>
                  <a:pt x="197233" y="9077"/>
                </a:lnTo>
                <a:lnTo>
                  <a:pt x="196088" y="10058"/>
                </a:lnTo>
                <a:lnTo>
                  <a:pt x="194984" y="11080"/>
                </a:lnTo>
                <a:lnTo>
                  <a:pt x="193921" y="12143"/>
                </a:lnTo>
                <a:lnTo>
                  <a:pt x="192899" y="13206"/>
                </a:lnTo>
                <a:lnTo>
                  <a:pt x="191917" y="14310"/>
                </a:lnTo>
                <a:lnTo>
                  <a:pt x="190936" y="15455"/>
                </a:lnTo>
                <a:lnTo>
                  <a:pt x="189996" y="16600"/>
                </a:lnTo>
                <a:lnTo>
                  <a:pt x="189096" y="17744"/>
                </a:lnTo>
                <a:lnTo>
                  <a:pt x="188197" y="18930"/>
                </a:lnTo>
                <a:lnTo>
                  <a:pt x="187379" y="20157"/>
                </a:lnTo>
                <a:lnTo>
                  <a:pt x="186561" y="21383"/>
                </a:lnTo>
                <a:lnTo>
                  <a:pt x="185785" y="22651"/>
                </a:lnTo>
                <a:lnTo>
                  <a:pt x="185008" y="23918"/>
                </a:lnTo>
                <a:lnTo>
                  <a:pt x="184272" y="25226"/>
                </a:lnTo>
                <a:lnTo>
                  <a:pt x="183577" y="26576"/>
                </a:lnTo>
                <a:lnTo>
                  <a:pt x="182882" y="27925"/>
                </a:lnTo>
                <a:lnTo>
                  <a:pt x="181737" y="30255"/>
                </a:lnTo>
                <a:lnTo>
                  <a:pt x="180551" y="32586"/>
                </a:lnTo>
                <a:lnTo>
                  <a:pt x="179325" y="34916"/>
                </a:lnTo>
                <a:lnTo>
                  <a:pt x="178711" y="36061"/>
                </a:lnTo>
                <a:lnTo>
                  <a:pt x="178057" y="37206"/>
                </a:lnTo>
                <a:lnTo>
                  <a:pt x="177567" y="37942"/>
                </a:lnTo>
                <a:lnTo>
                  <a:pt x="177076" y="38678"/>
                </a:lnTo>
                <a:lnTo>
                  <a:pt x="176585" y="39373"/>
                </a:lnTo>
                <a:lnTo>
                  <a:pt x="176013" y="40068"/>
                </a:lnTo>
                <a:lnTo>
                  <a:pt x="175440" y="40722"/>
                </a:lnTo>
                <a:lnTo>
                  <a:pt x="174868" y="41335"/>
                </a:lnTo>
                <a:lnTo>
                  <a:pt x="174255" y="41908"/>
                </a:lnTo>
                <a:lnTo>
                  <a:pt x="173601" y="42439"/>
                </a:lnTo>
                <a:lnTo>
                  <a:pt x="172906" y="42971"/>
                </a:lnTo>
                <a:lnTo>
                  <a:pt x="172210" y="43421"/>
                </a:lnTo>
                <a:lnTo>
                  <a:pt x="171475" y="43870"/>
                </a:lnTo>
                <a:lnTo>
                  <a:pt x="170698" y="44238"/>
                </a:lnTo>
                <a:lnTo>
                  <a:pt x="169880" y="44606"/>
                </a:lnTo>
                <a:lnTo>
                  <a:pt x="169062" y="44892"/>
                </a:lnTo>
                <a:lnTo>
                  <a:pt x="168204" y="45138"/>
                </a:lnTo>
                <a:lnTo>
                  <a:pt x="167304" y="45383"/>
                </a:lnTo>
                <a:lnTo>
                  <a:pt x="166486" y="45506"/>
                </a:lnTo>
                <a:lnTo>
                  <a:pt x="165669" y="45628"/>
                </a:lnTo>
                <a:lnTo>
                  <a:pt x="164851" y="45710"/>
                </a:lnTo>
                <a:lnTo>
                  <a:pt x="164033" y="45751"/>
                </a:lnTo>
                <a:lnTo>
                  <a:pt x="163216" y="45710"/>
                </a:lnTo>
                <a:lnTo>
                  <a:pt x="162398" y="45669"/>
                </a:lnTo>
                <a:lnTo>
                  <a:pt x="161621" y="45628"/>
                </a:lnTo>
                <a:lnTo>
                  <a:pt x="160803" y="45506"/>
                </a:lnTo>
                <a:lnTo>
                  <a:pt x="160027" y="45342"/>
                </a:lnTo>
                <a:lnTo>
                  <a:pt x="159250" y="45179"/>
                </a:lnTo>
                <a:lnTo>
                  <a:pt x="158473" y="44974"/>
                </a:lnTo>
                <a:lnTo>
                  <a:pt x="157696" y="44770"/>
                </a:lnTo>
                <a:lnTo>
                  <a:pt x="156919" y="44484"/>
                </a:lnTo>
                <a:lnTo>
                  <a:pt x="156142" y="44238"/>
                </a:lnTo>
                <a:lnTo>
                  <a:pt x="154589" y="43584"/>
                </a:lnTo>
                <a:lnTo>
                  <a:pt x="153567" y="43093"/>
                </a:lnTo>
                <a:lnTo>
                  <a:pt x="152585" y="42603"/>
                </a:lnTo>
                <a:lnTo>
                  <a:pt x="151645" y="42071"/>
                </a:lnTo>
                <a:lnTo>
                  <a:pt x="150705" y="41499"/>
                </a:lnTo>
                <a:lnTo>
                  <a:pt x="149764" y="40886"/>
                </a:lnTo>
                <a:lnTo>
                  <a:pt x="148906" y="40231"/>
                </a:lnTo>
                <a:lnTo>
                  <a:pt x="148047" y="39577"/>
                </a:lnTo>
                <a:lnTo>
                  <a:pt x="147188" y="38882"/>
                </a:lnTo>
                <a:lnTo>
                  <a:pt x="146412" y="38146"/>
                </a:lnTo>
                <a:lnTo>
                  <a:pt x="145594" y="37410"/>
                </a:lnTo>
                <a:lnTo>
                  <a:pt x="144858" y="36634"/>
                </a:lnTo>
                <a:lnTo>
                  <a:pt x="144122" y="35816"/>
                </a:lnTo>
                <a:lnTo>
                  <a:pt x="143386" y="34998"/>
                </a:lnTo>
                <a:lnTo>
                  <a:pt x="142691" y="34180"/>
                </a:lnTo>
                <a:lnTo>
                  <a:pt x="141996" y="33281"/>
                </a:lnTo>
                <a:lnTo>
                  <a:pt x="141342" y="32381"/>
                </a:lnTo>
                <a:lnTo>
                  <a:pt x="139011" y="29070"/>
                </a:lnTo>
                <a:lnTo>
                  <a:pt x="136722" y="25758"/>
                </a:lnTo>
                <a:lnTo>
                  <a:pt x="134473" y="22405"/>
                </a:lnTo>
                <a:lnTo>
                  <a:pt x="132183" y="19053"/>
                </a:lnTo>
                <a:lnTo>
                  <a:pt x="131079" y="17458"/>
                </a:lnTo>
                <a:lnTo>
                  <a:pt x="129894" y="15945"/>
                </a:lnTo>
                <a:lnTo>
                  <a:pt x="128708" y="14433"/>
                </a:lnTo>
                <a:lnTo>
                  <a:pt x="127482" y="13002"/>
                </a:lnTo>
                <a:lnTo>
                  <a:pt x="126173" y="11612"/>
                </a:lnTo>
                <a:lnTo>
                  <a:pt x="125478" y="10916"/>
                </a:lnTo>
                <a:lnTo>
                  <a:pt x="124783" y="10262"/>
                </a:lnTo>
                <a:lnTo>
                  <a:pt x="124047" y="9649"/>
                </a:lnTo>
                <a:lnTo>
                  <a:pt x="123311" y="9036"/>
                </a:lnTo>
                <a:lnTo>
                  <a:pt x="122575" y="8422"/>
                </a:lnTo>
                <a:lnTo>
                  <a:pt x="121758" y="7850"/>
                </a:lnTo>
                <a:lnTo>
                  <a:pt x="120367" y="6910"/>
                </a:lnTo>
                <a:lnTo>
                  <a:pt x="118936" y="6051"/>
                </a:lnTo>
                <a:lnTo>
                  <a:pt x="117465" y="5274"/>
                </a:lnTo>
                <a:lnTo>
                  <a:pt x="116729" y="4906"/>
                </a:lnTo>
                <a:lnTo>
                  <a:pt x="115952" y="4579"/>
                </a:lnTo>
                <a:lnTo>
                  <a:pt x="115216" y="4293"/>
                </a:lnTo>
                <a:lnTo>
                  <a:pt x="114439" y="4007"/>
                </a:lnTo>
                <a:lnTo>
                  <a:pt x="113621" y="3761"/>
                </a:lnTo>
                <a:lnTo>
                  <a:pt x="112844" y="3516"/>
                </a:lnTo>
                <a:lnTo>
                  <a:pt x="112027" y="3353"/>
                </a:lnTo>
                <a:lnTo>
                  <a:pt x="111209" y="3189"/>
                </a:lnTo>
                <a:lnTo>
                  <a:pt x="110391" y="3066"/>
                </a:lnTo>
                <a:lnTo>
                  <a:pt x="109533" y="2944"/>
                </a:lnTo>
                <a:lnTo>
                  <a:pt x="108388" y="2903"/>
                </a:lnTo>
                <a:lnTo>
                  <a:pt x="107284" y="2862"/>
                </a:lnTo>
                <a:lnTo>
                  <a:pt x="106221" y="2944"/>
                </a:lnTo>
                <a:lnTo>
                  <a:pt x="105199" y="3066"/>
                </a:lnTo>
                <a:lnTo>
                  <a:pt x="104177" y="3271"/>
                </a:lnTo>
                <a:lnTo>
                  <a:pt x="103195" y="3516"/>
                </a:lnTo>
                <a:lnTo>
                  <a:pt x="102214" y="3843"/>
                </a:lnTo>
                <a:lnTo>
                  <a:pt x="101274" y="4211"/>
                </a:lnTo>
                <a:lnTo>
                  <a:pt x="100374" y="4661"/>
                </a:lnTo>
                <a:lnTo>
                  <a:pt x="99516" y="5152"/>
                </a:lnTo>
                <a:lnTo>
                  <a:pt x="98657" y="5724"/>
                </a:lnTo>
                <a:lnTo>
                  <a:pt x="97839" y="6337"/>
                </a:lnTo>
                <a:lnTo>
                  <a:pt x="97022" y="7032"/>
                </a:lnTo>
                <a:lnTo>
                  <a:pt x="96245" y="7809"/>
                </a:lnTo>
                <a:lnTo>
                  <a:pt x="95509" y="8627"/>
                </a:lnTo>
                <a:lnTo>
                  <a:pt x="94814" y="9485"/>
                </a:lnTo>
                <a:lnTo>
                  <a:pt x="93955" y="10630"/>
                </a:lnTo>
                <a:lnTo>
                  <a:pt x="93178" y="11816"/>
                </a:lnTo>
                <a:lnTo>
                  <a:pt x="92483" y="13043"/>
                </a:lnTo>
                <a:lnTo>
                  <a:pt x="91829" y="14310"/>
                </a:lnTo>
                <a:lnTo>
                  <a:pt x="91216" y="15577"/>
                </a:lnTo>
                <a:lnTo>
                  <a:pt x="90603" y="16845"/>
                </a:lnTo>
                <a:lnTo>
                  <a:pt x="89540" y="19462"/>
                </a:lnTo>
                <a:lnTo>
                  <a:pt x="88517" y="21996"/>
                </a:lnTo>
                <a:lnTo>
                  <a:pt x="87536" y="24531"/>
                </a:lnTo>
                <a:lnTo>
                  <a:pt x="86514" y="27025"/>
                </a:lnTo>
                <a:lnTo>
                  <a:pt x="85983" y="28293"/>
                </a:lnTo>
                <a:lnTo>
                  <a:pt x="85410" y="29479"/>
                </a:lnTo>
                <a:lnTo>
                  <a:pt x="84838" y="30623"/>
                </a:lnTo>
                <a:lnTo>
                  <a:pt x="84265" y="31686"/>
                </a:lnTo>
                <a:lnTo>
                  <a:pt x="83652" y="32749"/>
                </a:lnTo>
                <a:lnTo>
                  <a:pt x="83039" y="33772"/>
                </a:lnTo>
                <a:lnTo>
                  <a:pt x="82385" y="34753"/>
                </a:lnTo>
                <a:lnTo>
                  <a:pt x="81730" y="35734"/>
                </a:lnTo>
                <a:lnTo>
                  <a:pt x="81035" y="36674"/>
                </a:lnTo>
                <a:lnTo>
                  <a:pt x="80340" y="37615"/>
                </a:lnTo>
                <a:lnTo>
                  <a:pt x="79604" y="38514"/>
                </a:lnTo>
                <a:lnTo>
                  <a:pt x="78868" y="39373"/>
                </a:lnTo>
                <a:lnTo>
                  <a:pt x="78092" y="40231"/>
                </a:lnTo>
                <a:lnTo>
                  <a:pt x="77274" y="41049"/>
                </a:lnTo>
                <a:lnTo>
                  <a:pt x="76456" y="41826"/>
                </a:lnTo>
                <a:lnTo>
                  <a:pt x="75639" y="42603"/>
                </a:lnTo>
                <a:lnTo>
                  <a:pt x="74780" y="43339"/>
                </a:lnTo>
                <a:lnTo>
                  <a:pt x="73880" y="44034"/>
                </a:lnTo>
                <a:lnTo>
                  <a:pt x="72981" y="44729"/>
                </a:lnTo>
                <a:lnTo>
                  <a:pt x="72081" y="45383"/>
                </a:lnTo>
                <a:lnTo>
                  <a:pt x="71141" y="46037"/>
                </a:lnTo>
                <a:lnTo>
                  <a:pt x="70201" y="46651"/>
                </a:lnTo>
                <a:lnTo>
                  <a:pt x="69219" y="47223"/>
                </a:lnTo>
                <a:lnTo>
                  <a:pt x="68197" y="47795"/>
                </a:lnTo>
                <a:lnTo>
                  <a:pt x="67216" y="48327"/>
                </a:lnTo>
                <a:lnTo>
                  <a:pt x="66153" y="48858"/>
                </a:lnTo>
                <a:lnTo>
                  <a:pt x="65090" y="49349"/>
                </a:lnTo>
                <a:lnTo>
                  <a:pt x="64027" y="49799"/>
                </a:lnTo>
                <a:lnTo>
                  <a:pt x="62923" y="50248"/>
                </a:lnTo>
                <a:lnTo>
                  <a:pt x="61819" y="50657"/>
                </a:lnTo>
                <a:lnTo>
                  <a:pt x="60715" y="51066"/>
                </a:lnTo>
                <a:lnTo>
                  <a:pt x="59530" y="51434"/>
                </a:lnTo>
                <a:lnTo>
                  <a:pt x="58385" y="51761"/>
                </a:lnTo>
                <a:lnTo>
                  <a:pt x="57199" y="52088"/>
                </a:lnTo>
                <a:lnTo>
                  <a:pt x="55605" y="52456"/>
                </a:lnTo>
                <a:lnTo>
                  <a:pt x="53969" y="52783"/>
                </a:lnTo>
                <a:lnTo>
                  <a:pt x="52375" y="52988"/>
                </a:lnTo>
                <a:lnTo>
                  <a:pt x="50780" y="53192"/>
                </a:lnTo>
                <a:lnTo>
                  <a:pt x="49226" y="53274"/>
                </a:lnTo>
                <a:lnTo>
                  <a:pt x="47673" y="53315"/>
                </a:lnTo>
                <a:lnTo>
                  <a:pt x="46078" y="53274"/>
                </a:lnTo>
                <a:lnTo>
                  <a:pt x="44565" y="53192"/>
                </a:lnTo>
                <a:lnTo>
                  <a:pt x="43012" y="53070"/>
                </a:lnTo>
                <a:lnTo>
                  <a:pt x="41499" y="52865"/>
                </a:lnTo>
                <a:lnTo>
                  <a:pt x="39986" y="52579"/>
                </a:lnTo>
                <a:lnTo>
                  <a:pt x="38514" y="52252"/>
                </a:lnTo>
                <a:lnTo>
                  <a:pt x="37042" y="51843"/>
                </a:lnTo>
                <a:lnTo>
                  <a:pt x="35611" y="51434"/>
                </a:lnTo>
                <a:lnTo>
                  <a:pt x="34180" y="50944"/>
                </a:lnTo>
                <a:lnTo>
                  <a:pt x="32749" y="50371"/>
                </a:lnTo>
                <a:lnTo>
                  <a:pt x="31400" y="49758"/>
                </a:lnTo>
                <a:lnTo>
                  <a:pt x="30010" y="49104"/>
                </a:lnTo>
                <a:lnTo>
                  <a:pt x="28702" y="48409"/>
                </a:lnTo>
                <a:lnTo>
                  <a:pt x="27393" y="47673"/>
                </a:lnTo>
                <a:lnTo>
                  <a:pt x="26085" y="46855"/>
                </a:lnTo>
                <a:lnTo>
                  <a:pt x="24858" y="46037"/>
                </a:lnTo>
                <a:lnTo>
                  <a:pt x="23632" y="45138"/>
                </a:lnTo>
                <a:lnTo>
                  <a:pt x="22405" y="44197"/>
                </a:lnTo>
                <a:lnTo>
                  <a:pt x="21261" y="43216"/>
                </a:lnTo>
                <a:lnTo>
                  <a:pt x="20116" y="42194"/>
                </a:lnTo>
                <a:lnTo>
                  <a:pt x="19012" y="41131"/>
                </a:lnTo>
                <a:lnTo>
                  <a:pt x="17949" y="40027"/>
                </a:lnTo>
                <a:lnTo>
                  <a:pt x="16927" y="38882"/>
                </a:lnTo>
                <a:lnTo>
                  <a:pt x="15945" y="37737"/>
                </a:lnTo>
                <a:lnTo>
                  <a:pt x="14964" y="36511"/>
                </a:lnTo>
                <a:lnTo>
                  <a:pt x="14065" y="35284"/>
                </a:lnTo>
                <a:lnTo>
                  <a:pt x="13043" y="33731"/>
                </a:lnTo>
                <a:lnTo>
                  <a:pt x="12061" y="32177"/>
                </a:lnTo>
                <a:lnTo>
                  <a:pt x="11203" y="30582"/>
                </a:lnTo>
                <a:lnTo>
                  <a:pt x="10385" y="28947"/>
                </a:lnTo>
                <a:lnTo>
                  <a:pt x="9649" y="27271"/>
                </a:lnTo>
                <a:lnTo>
                  <a:pt x="8954" y="25594"/>
                </a:lnTo>
                <a:lnTo>
                  <a:pt x="8382" y="23836"/>
                </a:lnTo>
                <a:lnTo>
                  <a:pt x="7891" y="22078"/>
                </a:lnTo>
                <a:lnTo>
                  <a:pt x="7687" y="21465"/>
                </a:lnTo>
                <a:lnTo>
                  <a:pt x="7441" y="20933"/>
                </a:lnTo>
                <a:lnTo>
                  <a:pt x="7155" y="20525"/>
                </a:lnTo>
                <a:lnTo>
                  <a:pt x="6991" y="20361"/>
                </a:lnTo>
                <a:lnTo>
                  <a:pt x="6787" y="20198"/>
                </a:lnTo>
                <a:lnTo>
                  <a:pt x="6583" y="20034"/>
                </a:lnTo>
                <a:lnTo>
                  <a:pt x="6378" y="19911"/>
                </a:lnTo>
                <a:lnTo>
                  <a:pt x="5928" y="19748"/>
                </a:lnTo>
                <a:lnTo>
                  <a:pt x="5397" y="19666"/>
                </a:lnTo>
                <a:lnTo>
                  <a:pt x="4825" y="19666"/>
                </a:lnTo>
                <a:lnTo>
                  <a:pt x="4334" y="19748"/>
                </a:lnTo>
                <a:lnTo>
                  <a:pt x="3884" y="19870"/>
                </a:lnTo>
                <a:lnTo>
                  <a:pt x="3475" y="20116"/>
                </a:lnTo>
                <a:lnTo>
                  <a:pt x="3107" y="20402"/>
                </a:lnTo>
                <a:lnTo>
                  <a:pt x="2821" y="20770"/>
                </a:lnTo>
                <a:lnTo>
                  <a:pt x="2576" y="21261"/>
                </a:lnTo>
                <a:lnTo>
                  <a:pt x="2412" y="21751"/>
                </a:lnTo>
                <a:lnTo>
                  <a:pt x="2290" y="22364"/>
                </a:lnTo>
                <a:lnTo>
                  <a:pt x="1390" y="29969"/>
                </a:lnTo>
                <a:lnTo>
                  <a:pt x="940" y="33772"/>
                </a:lnTo>
                <a:lnTo>
                  <a:pt x="572" y="37574"/>
                </a:lnTo>
                <a:lnTo>
                  <a:pt x="368" y="40313"/>
                </a:lnTo>
                <a:lnTo>
                  <a:pt x="204" y="43053"/>
                </a:lnTo>
                <a:lnTo>
                  <a:pt x="82" y="45833"/>
                </a:lnTo>
                <a:lnTo>
                  <a:pt x="0" y="48572"/>
                </a:lnTo>
                <a:lnTo>
                  <a:pt x="0" y="51312"/>
                </a:lnTo>
                <a:lnTo>
                  <a:pt x="41" y="54051"/>
                </a:lnTo>
                <a:lnTo>
                  <a:pt x="123" y="56831"/>
                </a:lnTo>
                <a:lnTo>
                  <a:pt x="204" y="59570"/>
                </a:lnTo>
                <a:lnTo>
                  <a:pt x="368" y="62187"/>
                </a:lnTo>
                <a:lnTo>
                  <a:pt x="532" y="64763"/>
                </a:lnTo>
                <a:lnTo>
                  <a:pt x="736" y="67339"/>
                </a:lnTo>
                <a:lnTo>
                  <a:pt x="981" y="69955"/>
                </a:lnTo>
                <a:lnTo>
                  <a:pt x="1267" y="72531"/>
                </a:lnTo>
                <a:lnTo>
                  <a:pt x="1595" y="75107"/>
                </a:lnTo>
                <a:lnTo>
                  <a:pt x="1922" y="77683"/>
                </a:lnTo>
                <a:lnTo>
                  <a:pt x="2330" y="80218"/>
                </a:lnTo>
                <a:lnTo>
                  <a:pt x="2739" y="82793"/>
                </a:lnTo>
                <a:lnTo>
                  <a:pt x="3189" y="85328"/>
                </a:lnTo>
                <a:lnTo>
                  <a:pt x="3680" y="87904"/>
                </a:lnTo>
                <a:lnTo>
                  <a:pt x="4211" y="90439"/>
                </a:lnTo>
                <a:lnTo>
                  <a:pt x="4784" y="92974"/>
                </a:lnTo>
                <a:lnTo>
                  <a:pt x="5356" y="95509"/>
                </a:lnTo>
                <a:lnTo>
                  <a:pt x="6010" y="98003"/>
                </a:lnTo>
                <a:lnTo>
                  <a:pt x="6705" y="100538"/>
                </a:lnTo>
                <a:lnTo>
                  <a:pt x="6951" y="101274"/>
                </a:lnTo>
                <a:lnTo>
                  <a:pt x="7196" y="102010"/>
                </a:lnTo>
                <a:lnTo>
                  <a:pt x="7768" y="103482"/>
                </a:lnTo>
                <a:lnTo>
                  <a:pt x="8136" y="104218"/>
                </a:lnTo>
                <a:lnTo>
                  <a:pt x="8504" y="104913"/>
                </a:lnTo>
                <a:lnTo>
                  <a:pt x="8913" y="105526"/>
                </a:lnTo>
                <a:lnTo>
                  <a:pt x="9363" y="106139"/>
                </a:lnTo>
                <a:lnTo>
                  <a:pt x="9853" y="106712"/>
                </a:lnTo>
                <a:lnTo>
                  <a:pt x="10344" y="107202"/>
                </a:lnTo>
                <a:lnTo>
                  <a:pt x="10876" y="107652"/>
                </a:lnTo>
                <a:lnTo>
                  <a:pt x="11448" y="108061"/>
                </a:lnTo>
                <a:lnTo>
                  <a:pt x="12061" y="108429"/>
                </a:lnTo>
                <a:lnTo>
                  <a:pt x="12675" y="108756"/>
                </a:lnTo>
                <a:lnTo>
                  <a:pt x="13370" y="109042"/>
                </a:lnTo>
                <a:lnTo>
                  <a:pt x="14024" y="109287"/>
                </a:lnTo>
                <a:lnTo>
                  <a:pt x="14760" y="109451"/>
                </a:lnTo>
                <a:lnTo>
                  <a:pt x="15496" y="109574"/>
                </a:lnTo>
                <a:lnTo>
                  <a:pt x="16232" y="109696"/>
                </a:lnTo>
                <a:lnTo>
                  <a:pt x="17008" y="109737"/>
                </a:lnTo>
                <a:lnTo>
                  <a:pt x="19053" y="109778"/>
                </a:lnTo>
                <a:lnTo>
                  <a:pt x="21056" y="109778"/>
                </a:lnTo>
                <a:lnTo>
                  <a:pt x="25104" y="109696"/>
                </a:lnTo>
                <a:lnTo>
                  <a:pt x="33240" y="109451"/>
                </a:lnTo>
                <a:lnTo>
                  <a:pt x="35407" y="109369"/>
                </a:lnTo>
                <a:lnTo>
                  <a:pt x="37574" y="109287"/>
                </a:lnTo>
                <a:lnTo>
                  <a:pt x="41908" y="109001"/>
                </a:lnTo>
                <a:lnTo>
                  <a:pt x="48041" y="108592"/>
                </a:lnTo>
                <a:lnTo>
                  <a:pt x="54133" y="108143"/>
                </a:lnTo>
                <a:lnTo>
                  <a:pt x="59284" y="107734"/>
                </a:lnTo>
                <a:lnTo>
                  <a:pt x="64395" y="107284"/>
                </a:lnTo>
                <a:lnTo>
                  <a:pt x="70119" y="106793"/>
                </a:lnTo>
                <a:lnTo>
                  <a:pt x="75802" y="106221"/>
                </a:lnTo>
                <a:lnTo>
                  <a:pt x="86514" y="105199"/>
                </a:lnTo>
                <a:lnTo>
                  <a:pt x="97308" y="104136"/>
                </a:lnTo>
                <a:lnTo>
                  <a:pt x="106139" y="103318"/>
                </a:lnTo>
                <a:lnTo>
                  <a:pt x="111945" y="102746"/>
                </a:lnTo>
                <a:lnTo>
                  <a:pt x="117792" y="102214"/>
                </a:lnTo>
                <a:lnTo>
                  <a:pt x="123025" y="101805"/>
                </a:lnTo>
                <a:lnTo>
                  <a:pt x="128258" y="101396"/>
                </a:lnTo>
                <a:lnTo>
                  <a:pt x="134677" y="100947"/>
                </a:lnTo>
                <a:lnTo>
                  <a:pt x="141096" y="100538"/>
                </a:lnTo>
                <a:lnTo>
                  <a:pt x="145062" y="100252"/>
                </a:lnTo>
                <a:lnTo>
                  <a:pt x="147066" y="100170"/>
                </a:lnTo>
                <a:lnTo>
                  <a:pt x="149069" y="100088"/>
                </a:lnTo>
                <a:lnTo>
                  <a:pt x="162357" y="99843"/>
                </a:lnTo>
                <a:lnTo>
                  <a:pt x="168981" y="99761"/>
                </a:lnTo>
                <a:lnTo>
                  <a:pt x="172292" y="99720"/>
                </a:lnTo>
                <a:lnTo>
                  <a:pt x="175604" y="99720"/>
                </a:lnTo>
                <a:lnTo>
                  <a:pt x="178016" y="99761"/>
                </a:lnTo>
                <a:lnTo>
                  <a:pt x="180469" y="99843"/>
                </a:lnTo>
                <a:lnTo>
                  <a:pt x="185335" y="100047"/>
                </a:lnTo>
                <a:lnTo>
                  <a:pt x="190200" y="100293"/>
                </a:lnTo>
                <a:lnTo>
                  <a:pt x="195025" y="100661"/>
                </a:lnTo>
                <a:lnTo>
                  <a:pt x="199972" y="101069"/>
                </a:lnTo>
                <a:lnTo>
                  <a:pt x="204919" y="101519"/>
                </a:lnTo>
                <a:lnTo>
                  <a:pt x="209825" y="102051"/>
                </a:lnTo>
                <a:lnTo>
                  <a:pt x="214732" y="102582"/>
                </a:lnTo>
                <a:lnTo>
                  <a:pt x="219679" y="103155"/>
                </a:lnTo>
                <a:lnTo>
                  <a:pt x="224585" y="103768"/>
                </a:lnTo>
                <a:lnTo>
                  <a:pt x="229491" y="104381"/>
                </a:lnTo>
                <a:lnTo>
                  <a:pt x="234398" y="104953"/>
                </a:lnTo>
                <a:lnTo>
                  <a:pt x="237668" y="105321"/>
                </a:lnTo>
                <a:lnTo>
                  <a:pt x="240898" y="105608"/>
                </a:lnTo>
                <a:lnTo>
                  <a:pt x="247399" y="106180"/>
                </a:lnTo>
                <a:lnTo>
                  <a:pt x="250139" y="106425"/>
                </a:lnTo>
                <a:lnTo>
                  <a:pt x="252919" y="106589"/>
                </a:lnTo>
                <a:lnTo>
                  <a:pt x="255699" y="106712"/>
                </a:lnTo>
                <a:lnTo>
                  <a:pt x="258438" y="106793"/>
                </a:lnTo>
                <a:lnTo>
                  <a:pt x="261219" y="106875"/>
                </a:lnTo>
                <a:lnTo>
                  <a:pt x="263999" y="106834"/>
                </a:lnTo>
                <a:lnTo>
                  <a:pt x="266738" y="106793"/>
                </a:lnTo>
                <a:lnTo>
                  <a:pt x="269518" y="106671"/>
                </a:lnTo>
                <a:lnTo>
                  <a:pt x="271236" y="106589"/>
                </a:lnTo>
                <a:lnTo>
                  <a:pt x="272994" y="106466"/>
                </a:lnTo>
                <a:lnTo>
                  <a:pt x="276428" y="106139"/>
                </a:lnTo>
                <a:lnTo>
                  <a:pt x="283338" y="105362"/>
                </a:lnTo>
                <a:lnTo>
                  <a:pt x="283788" y="105281"/>
                </a:lnTo>
                <a:lnTo>
                  <a:pt x="284196" y="105117"/>
                </a:lnTo>
                <a:lnTo>
                  <a:pt x="284523" y="104872"/>
                </a:lnTo>
                <a:lnTo>
                  <a:pt x="284810" y="104586"/>
                </a:lnTo>
                <a:lnTo>
                  <a:pt x="285096" y="104299"/>
                </a:lnTo>
                <a:lnTo>
                  <a:pt x="285341" y="103931"/>
                </a:lnTo>
                <a:lnTo>
                  <a:pt x="285750" y="103155"/>
                </a:lnTo>
                <a:lnTo>
                  <a:pt x="285750" y="102214"/>
                </a:lnTo>
                <a:lnTo>
                  <a:pt x="283583" y="95345"/>
                </a:lnTo>
                <a:lnTo>
                  <a:pt x="282070" y="90603"/>
                </a:lnTo>
                <a:lnTo>
                  <a:pt x="280476" y="85901"/>
                </a:lnTo>
                <a:lnTo>
                  <a:pt x="278840" y="81240"/>
                </a:lnTo>
                <a:lnTo>
                  <a:pt x="277123" y="76620"/>
                </a:lnTo>
                <a:lnTo>
                  <a:pt x="275365" y="72000"/>
                </a:lnTo>
                <a:lnTo>
                  <a:pt x="273484" y="67420"/>
                </a:lnTo>
                <a:lnTo>
                  <a:pt x="271563" y="62882"/>
                </a:lnTo>
                <a:lnTo>
                  <a:pt x="269559" y="58385"/>
                </a:lnTo>
                <a:lnTo>
                  <a:pt x="267515" y="53928"/>
                </a:lnTo>
                <a:lnTo>
                  <a:pt x="265389" y="49472"/>
                </a:lnTo>
                <a:lnTo>
                  <a:pt x="263181" y="45056"/>
                </a:lnTo>
                <a:lnTo>
                  <a:pt x="260892" y="40681"/>
                </a:lnTo>
                <a:lnTo>
                  <a:pt x="258561" y="36306"/>
                </a:lnTo>
                <a:lnTo>
                  <a:pt x="256149" y="32013"/>
                </a:lnTo>
                <a:lnTo>
                  <a:pt x="253655" y="27720"/>
                </a:lnTo>
                <a:lnTo>
                  <a:pt x="251079" y="23468"/>
                </a:lnTo>
                <a:lnTo>
                  <a:pt x="249811" y="21424"/>
                </a:lnTo>
                <a:lnTo>
                  <a:pt x="248503" y="19462"/>
                </a:lnTo>
                <a:lnTo>
                  <a:pt x="247113" y="17499"/>
                </a:lnTo>
                <a:lnTo>
                  <a:pt x="245682" y="15618"/>
                </a:lnTo>
                <a:lnTo>
                  <a:pt x="244169" y="13778"/>
                </a:lnTo>
                <a:lnTo>
                  <a:pt x="242616" y="11980"/>
                </a:lnTo>
                <a:lnTo>
                  <a:pt x="241798" y="11121"/>
                </a:lnTo>
                <a:lnTo>
                  <a:pt x="240939" y="10262"/>
                </a:lnTo>
                <a:lnTo>
                  <a:pt x="240081" y="9445"/>
                </a:lnTo>
                <a:lnTo>
                  <a:pt x="239222" y="8627"/>
                </a:lnTo>
                <a:lnTo>
                  <a:pt x="238364" y="7891"/>
                </a:lnTo>
                <a:lnTo>
                  <a:pt x="237546" y="7155"/>
                </a:lnTo>
                <a:lnTo>
                  <a:pt x="236646" y="6460"/>
                </a:lnTo>
                <a:lnTo>
                  <a:pt x="235788" y="5806"/>
                </a:lnTo>
                <a:lnTo>
                  <a:pt x="234888" y="5192"/>
                </a:lnTo>
                <a:lnTo>
                  <a:pt x="233989" y="4579"/>
                </a:lnTo>
                <a:lnTo>
                  <a:pt x="233048" y="4007"/>
                </a:lnTo>
                <a:lnTo>
                  <a:pt x="232108" y="3475"/>
                </a:lnTo>
                <a:lnTo>
                  <a:pt x="231127" y="2985"/>
                </a:lnTo>
                <a:lnTo>
                  <a:pt x="230145" y="2535"/>
                </a:lnTo>
                <a:lnTo>
                  <a:pt x="229123" y="2085"/>
                </a:lnTo>
                <a:lnTo>
                  <a:pt x="228101" y="1717"/>
                </a:lnTo>
                <a:lnTo>
                  <a:pt x="227079" y="1349"/>
                </a:lnTo>
                <a:lnTo>
                  <a:pt x="226016" y="1022"/>
                </a:lnTo>
                <a:lnTo>
                  <a:pt x="224912" y="777"/>
                </a:lnTo>
                <a:lnTo>
                  <a:pt x="223808" y="532"/>
                </a:lnTo>
                <a:lnTo>
                  <a:pt x="222132" y="245"/>
                </a:lnTo>
                <a:lnTo>
                  <a:pt x="2204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5"/>
          <p:cNvSpPr/>
          <p:nvPr/>
        </p:nvSpPr>
        <p:spPr>
          <a:xfrm flipH="1">
            <a:off x="0" y="0"/>
            <a:ext cx="9144000" cy="5143648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"/>
          <p:cNvSpPr txBox="1">
            <a:spLocks noGrp="1"/>
          </p:cNvSpPr>
          <p:nvPr>
            <p:ph type="ctrTitle"/>
          </p:nvPr>
        </p:nvSpPr>
        <p:spPr>
          <a:xfrm>
            <a:off x="4572000" y="540000"/>
            <a:ext cx="3852000" cy="9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5" name="Google Shape;335;p43"/>
          <p:cNvSpPr txBox="1">
            <a:spLocks noGrp="1"/>
          </p:cNvSpPr>
          <p:nvPr>
            <p:ph type="subTitle" idx="1"/>
          </p:nvPr>
        </p:nvSpPr>
        <p:spPr>
          <a:xfrm>
            <a:off x="4834200" y="1420650"/>
            <a:ext cx="3327600" cy="13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6" name="Google Shape;336;p43"/>
          <p:cNvSpPr txBox="1"/>
          <p:nvPr/>
        </p:nvSpPr>
        <p:spPr>
          <a:xfrm>
            <a:off x="4572000" y="3205675"/>
            <a:ext cx="3852000" cy="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includes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5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43"/>
          <p:cNvSpPr/>
          <p:nvPr/>
        </p:nvSpPr>
        <p:spPr>
          <a:xfrm flipH="1">
            <a:off x="-1313981" y="206874"/>
            <a:ext cx="4411532" cy="4729544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8" name="Google Shape;338;p43"/>
          <p:cNvPicPr preferRelativeResize="0"/>
          <p:nvPr/>
        </p:nvPicPr>
        <p:blipFill rotWithShape="1">
          <a:blip r:embed="rId5">
            <a:alphaModFix/>
          </a:blip>
          <a:srcRect r="4933"/>
          <a:stretch/>
        </p:blipFill>
        <p:spPr>
          <a:xfrm>
            <a:off x="-2180062" y="942650"/>
            <a:ext cx="4296376" cy="3258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3"/>
          <p:cNvSpPr/>
          <p:nvPr/>
        </p:nvSpPr>
        <p:spPr>
          <a:xfrm flipH="1">
            <a:off x="2301801" y="1032924"/>
            <a:ext cx="1400400" cy="1400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51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ExtraBold"/>
              <a:buNone/>
              <a:defRPr sz="2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●"/>
              <a:defRPr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4" r:id="rId3"/>
    <p:sldLayoutId id="2147483690" r:id="rId4"/>
    <p:sldLayoutId id="2147483691" r:id="rId5"/>
    <p:sldLayoutId id="214748369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3"/>
          <p:cNvSpPr txBox="1">
            <a:spLocks noGrp="1"/>
          </p:cNvSpPr>
          <p:nvPr>
            <p:ph type="ctrTitle"/>
          </p:nvPr>
        </p:nvSpPr>
        <p:spPr>
          <a:xfrm>
            <a:off x="774187" y="1368247"/>
            <a:ext cx="5294700" cy="17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Welfare collaboration in Norway: </a:t>
            </a:r>
            <a:br>
              <a:rPr lang="en" sz="2400" dirty="0"/>
            </a:br>
            <a:r>
              <a:rPr lang="en" sz="1400" dirty="0">
                <a:latin typeface="Montserrat Medium" panose="00000600000000000000" pitchFamily="2" charset="0"/>
              </a:rPr>
              <a:t>Something old, something new, something borrowed, something to pursue?</a:t>
            </a:r>
            <a:endParaRPr sz="1400" dirty="0">
              <a:latin typeface="Montserrat Medium" panose="00000600000000000000" pitchFamily="2" charset="0"/>
            </a:endParaRPr>
          </a:p>
        </p:txBody>
      </p:sp>
      <p:sp>
        <p:nvSpPr>
          <p:cNvPr id="365" name="Google Shape;365;p53"/>
          <p:cNvSpPr txBox="1">
            <a:spLocks noGrp="1"/>
          </p:cNvSpPr>
          <p:nvPr>
            <p:ph type="subTitle" idx="1"/>
          </p:nvPr>
        </p:nvSpPr>
        <p:spPr>
          <a:xfrm>
            <a:off x="774187" y="3328608"/>
            <a:ext cx="3735000" cy="368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 Light" panose="020B0604020202020204" pitchFamily="2" charset="0"/>
              </a:rPr>
              <a:t>Dissertation for the degree of philosophiae doctor (PhD) at the Faculty of Social Sciences, University of Bergen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400" dirty="0">
              <a:latin typeface="Montserrat Light" panose="020B06040202020202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 Light" panose="020B0604020202020204" pitchFamily="2" charset="0"/>
              </a:rPr>
              <a:t>Date: 11.05.2023</a:t>
            </a:r>
          </a:p>
        </p:txBody>
      </p:sp>
      <p:sp>
        <p:nvSpPr>
          <p:cNvPr id="366" name="Google Shape;366;p53"/>
          <p:cNvSpPr/>
          <p:nvPr/>
        </p:nvSpPr>
        <p:spPr>
          <a:xfrm>
            <a:off x="5625300" y="2489808"/>
            <a:ext cx="1677900" cy="167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028" name="Picture 4" descr="UNIVERSITETET I BERGEN (UiB) - PRIME">
            <a:extLst>
              <a:ext uri="{FF2B5EF4-FFF2-40B4-BE49-F238E27FC236}">
                <a16:creationId xmlns:a16="http://schemas.microsoft.com/office/drawing/2014/main" id="{A01B6333-D48D-C55A-A71B-08656CC11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55" y="4409982"/>
            <a:ext cx="31627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øgskulen på Vestlandet – Store norske leksikon">
            <a:extLst>
              <a:ext uri="{FF2B5EF4-FFF2-40B4-BE49-F238E27FC236}">
                <a16:creationId xmlns:a16="http://schemas.microsoft.com/office/drawing/2014/main" id="{0A233DEA-B265-43AC-63FB-A02510C7B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738" y="4512534"/>
            <a:ext cx="777669" cy="20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F96954-C75A-36B1-6606-0B29934F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Article</a:t>
            </a:r>
            <a:r>
              <a:rPr lang="nb-NO" dirty="0"/>
              <a:t> 3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2D9130A-C250-D522-6F17-033E8A2F2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320" y="1420699"/>
            <a:ext cx="7704000" cy="3450900"/>
          </a:xfrm>
        </p:spPr>
        <p:txBody>
          <a:bodyPr/>
          <a:lstStyle/>
          <a:p>
            <a:pPr marL="438150" indent="-285750">
              <a:buFont typeface="Arial" panose="020B0604020202020204" pitchFamily="34" charset="0"/>
              <a:buChar char="•"/>
            </a:pPr>
            <a:r>
              <a:rPr lang="nb-NO" sz="1600" b="1" dirty="0">
                <a:latin typeface="Montserrat Medium" panose="00000600000000000000" pitchFamily="2" charset="0"/>
              </a:rPr>
              <a:t>Applied </a:t>
            </a:r>
            <a:r>
              <a:rPr lang="nb-NO" sz="1600" b="1" dirty="0" err="1">
                <a:latin typeface="Montserrat Medium" panose="00000600000000000000" pitchFamily="2" charset="0"/>
              </a:rPr>
              <a:t>level</a:t>
            </a:r>
            <a:r>
              <a:rPr lang="nb-NO" sz="1600" dirty="0">
                <a:latin typeface="Montserrat Medium" panose="00000600000000000000" pitchFamily="2" charset="0"/>
              </a:rPr>
              <a:t>: </a:t>
            </a:r>
            <a:r>
              <a:rPr lang="nb-NO" sz="1600" dirty="0" err="1">
                <a:latin typeface="Montserrat Medium" panose="00000600000000000000" pitchFamily="2" charset="0"/>
              </a:rPr>
              <a:t>how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are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new</a:t>
            </a:r>
            <a:r>
              <a:rPr lang="nb-NO" sz="1600" dirty="0">
                <a:latin typeface="Montserrat Medium" panose="00000600000000000000" pitchFamily="2" charset="0"/>
              </a:rPr>
              <a:t> forms </a:t>
            </a:r>
            <a:r>
              <a:rPr lang="nb-NO" sz="1600" dirty="0" err="1">
                <a:latin typeface="Montserrat Medium" panose="00000600000000000000" pitchFamily="2" charset="0"/>
              </a:rPr>
              <a:t>of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collaboration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adapted</a:t>
            </a:r>
            <a:r>
              <a:rPr lang="nb-NO" sz="1600" dirty="0">
                <a:latin typeface="Montserrat Medium" panose="00000600000000000000" pitchFamily="2" charset="0"/>
              </a:rPr>
              <a:t> in </a:t>
            </a:r>
            <a:r>
              <a:rPr lang="nb-NO" sz="1600" dirty="0" err="1">
                <a:latin typeface="Montserrat Medium" panose="00000600000000000000" pitchFamily="2" charset="0"/>
              </a:rPr>
              <a:t>local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public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sector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organizations</a:t>
            </a:r>
            <a:r>
              <a:rPr lang="nb-NO" sz="1600" dirty="0">
                <a:latin typeface="Montserrat Medium" panose="00000600000000000000" pitchFamily="2" charset="0"/>
              </a:rPr>
              <a:t>?</a:t>
            </a:r>
          </a:p>
          <a:p>
            <a:pPr marL="438150" indent="-285750">
              <a:buFont typeface="Arial" panose="020B0604020202020204" pitchFamily="34" charset="0"/>
              <a:buChar char="•"/>
            </a:pPr>
            <a:endParaRPr lang="nb-NO" sz="1600" b="1" dirty="0">
              <a:latin typeface="Montserrat Medium" panose="00000600000000000000" pitchFamily="2" charset="0"/>
            </a:endParaRP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nb-NO" sz="1600" dirty="0" err="1">
                <a:latin typeface="Montserrat Medium" panose="00000600000000000000" pitchFamily="2" charset="0"/>
              </a:rPr>
              <a:t>Collaborative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innovation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project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between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two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public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sector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organizations</a:t>
            </a:r>
            <a:endParaRPr lang="nb-NO" sz="1600" dirty="0">
              <a:latin typeface="Montserrat Medium" panose="00000600000000000000" pitchFamily="2" charset="0"/>
            </a:endParaRPr>
          </a:p>
          <a:p>
            <a:pPr marL="895350" lvl="1" indent="-285750">
              <a:buFont typeface="Arial" panose="020B0604020202020204" pitchFamily="34" charset="0"/>
              <a:buChar char="•"/>
            </a:pPr>
            <a:r>
              <a:rPr lang="nb-NO" sz="1800" dirty="0">
                <a:latin typeface="Montserrat Medium" panose="00000600000000000000" pitchFamily="2" charset="0"/>
              </a:rPr>
              <a:t>New </a:t>
            </a:r>
            <a:r>
              <a:rPr lang="nb-NO" sz="1800" dirty="0" err="1">
                <a:latin typeface="Montserrat Medium" panose="00000600000000000000" pitchFamily="2" charset="0"/>
              </a:rPr>
              <a:t>Introduction</a:t>
            </a:r>
            <a:r>
              <a:rPr lang="nb-NO" sz="1800" dirty="0">
                <a:latin typeface="Montserrat Medium" panose="00000600000000000000" pitchFamily="2" charset="0"/>
              </a:rPr>
              <a:t> for </a:t>
            </a:r>
            <a:r>
              <a:rPr lang="nb-NO" sz="1800" dirty="0" err="1">
                <a:latin typeface="Montserrat Medium" panose="00000600000000000000" pitchFamily="2" charset="0"/>
              </a:rPr>
              <a:t>Refugees</a:t>
            </a:r>
            <a:r>
              <a:rPr lang="nb-NO" sz="1800" dirty="0">
                <a:latin typeface="Montserrat Medium" panose="00000600000000000000" pitchFamily="2" charset="0"/>
              </a:rPr>
              <a:t> </a:t>
            </a:r>
            <a:r>
              <a:rPr lang="nb-NO" sz="1800" dirty="0" err="1">
                <a:latin typeface="Montserrat Medium" panose="00000600000000000000" pitchFamily="2" charset="0"/>
              </a:rPr>
              <a:t>that</a:t>
            </a:r>
            <a:r>
              <a:rPr lang="nb-NO" sz="1800" dirty="0">
                <a:latin typeface="Montserrat Medium" panose="00000600000000000000" pitchFamily="2" charset="0"/>
              </a:rPr>
              <a:t> </a:t>
            </a:r>
            <a:r>
              <a:rPr lang="nb-NO" sz="1800" dirty="0" err="1">
                <a:latin typeface="Montserrat Medium" panose="00000600000000000000" pitchFamily="2" charset="0"/>
              </a:rPr>
              <a:t>employed</a:t>
            </a:r>
            <a:r>
              <a:rPr lang="nb-NO" sz="1800" dirty="0">
                <a:latin typeface="Montserrat Medium" panose="00000600000000000000" pitchFamily="2" charset="0"/>
              </a:rPr>
              <a:t> a </a:t>
            </a:r>
            <a:r>
              <a:rPr lang="nb-NO" sz="1800" dirty="0" err="1">
                <a:latin typeface="Montserrat Medium" panose="00000600000000000000" pitchFamily="2" charset="0"/>
              </a:rPr>
              <a:t>social</a:t>
            </a:r>
            <a:r>
              <a:rPr lang="nb-NO" sz="1800" dirty="0">
                <a:latin typeface="Montserrat Medium" panose="00000600000000000000" pitchFamily="2" charset="0"/>
              </a:rPr>
              <a:t> </a:t>
            </a:r>
            <a:r>
              <a:rPr lang="nb-NO" sz="1800" dirty="0" err="1">
                <a:latin typeface="Montserrat Medium" panose="00000600000000000000" pitchFamily="2" charset="0"/>
              </a:rPr>
              <a:t>enterprise</a:t>
            </a:r>
            <a:r>
              <a:rPr lang="nb-NO" sz="1800" dirty="0">
                <a:latin typeface="Montserrat Medium" panose="00000600000000000000" pitchFamily="2" charset="0"/>
              </a:rPr>
              <a:t> as </a:t>
            </a:r>
            <a:r>
              <a:rPr lang="nb-NO" sz="1800" dirty="0" err="1">
                <a:latin typeface="Montserrat Medium" panose="00000600000000000000" pitchFamily="2" charset="0"/>
              </a:rPr>
              <a:t>integration</a:t>
            </a:r>
            <a:r>
              <a:rPr lang="nb-NO" sz="1800" dirty="0">
                <a:latin typeface="Montserrat Medium" panose="00000600000000000000" pitchFamily="2" charset="0"/>
              </a:rPr>
              <a:t> </a:t>
            </a:r>
            <a:r>
              <a:rPr lang="nb-NO" sz="1800" dirty="0" err="1">
                <a:latin typeface="Montserrat Medium" panose="00000600000000000000" pitchFamily="2" charset="0"/>
              </a:rPr>
              <a:t>vehicle</a:t>
            </a:r>
            <a:endParaRPr lang="en-US" sz="1800" dirty="0">
              <a:latin typeface="Montserrat Medium" panose="00000600000000000000" pitchFamily="2" charset="0"/>
            </a:endParaRPr>
          </a:p>
          <a:p>
            <a:pPr marL="438150" indent="-285750">
              <a:buFont typeface="Arial" panose="020B0604020202020204" pitchFamily="34" charset="0"/>
              <a:buChar char="•"/>
            </a:pPr>
            <a:endParaRPr lang="nb-NO" sz="1600" dirty="0">
              <a:latin typeface="Montserrat Medium" panose="00000600000000000000" pitchFamily="2" charset="0"/>
            </a:endParaRP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nb-NO" sz="1600" b="1" dirty="0">
                <a:latin typeface="Montserrat Medium" panose="00000600000000000000" pitchFamily="2" charset="0"/>
              </a:rPr>
              <a:t>RQ: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What</a:t>
            </a:r>
            <a:r>
              <a:rPr lang="nb-NO" sz="1600" dirty="0">
                <a:latin typeface="Montserrat Medium" panose="00000600000000000000" pitchFamily="2" charset="0"/>
              </a:rPr>
              <a:t> is </a:t>
            </a:r>
            <a:r>
              <a:rPr lang="nb-NO" sz="1600" dirty="0" err="1">
                <a:latin typeface="Montserrat Medium" panose="00000600000000000000" pitchFamily="2" charset="0"/>
              </a:rPr>
              <a:t>the</a:t>
            </a:r>
            <a:r>
              <a:rPr lang="nb-NO" sz="1600" dirty="0">
                <a:latin typeface="Montserrat Medium" panose="00000600000000000000" pitchFamily="2" charset="0"/>
              </a:rPr>
              <a:t> nature </a:t>
            </a:r>
            <a:r>
              <a:rPr lang="nb-NO" sz="1600" dirty="0" err="1">
                <a:latin typeface="Montserrat Medium" panose="00000600000000000000" pitchFamily="2" charset="0"/>
              </a:rPr>
              <a:t>of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potential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challenges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facing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public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sector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innovation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processes</a:t>
            </a:r>
            <a:r>
              <a:rPr lang="nb-NO" sz="1600" dirty="0">
                <a:latin typeface="Montserrat Medium" panose="00000600000000000000" pitchFamily="2" charset="0"/>
              </a:rPr>
              <a:t>?</a:t>
            </a:r>
          </a:p>
          <a:p>
            <a:pPr marL="438150" indent="-285750">
              <a:buFont typeface="Arial" panose="020B0604020202020204" pitchFamily="34" charset="0"/>
              <a:buChar char="•"/>
            </a:pPr>
            <a:endParaRPr lang="nb-NO" sz="1600" b="1" dirty="0">
              <a:latin typeface="Montserrat Medium" panose="00000600000000000000" pitchFamily="2" charset="0"/>
            </a:endParaRP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Montserrat Medium" panose="00000600000000000000" pitchFamily="2" charset="0"/>
              </a:rPr>
              <a:t>Co-</a:t>
            </a:r>
            <a:r>
              <a:rPr lang="nb-NO" sz="1600" dirty="0" err="1">
                <a:latin typeface="Montserrat Medium" panose="00000600000000000000" pitchFamily="2" charset="0"/>
              </a:rPr>
              <a:t>author</a:t>
            </a:r>
            <a:r>
              <a:rPr lang="nb-NO" sz="1600" dirty="0">
                <a:latin typeface="Montserrat Medium" panose="00000600000000000000" pitchFamily="2" charset="0"/>
              </a:rPr>
              <a:t>: Mai Camilla Munkejord</a:t>
            </a: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nb-NO" sz="1600" dirty="0" err="1">
                <a:latin typeface="Montserrat Medium" panose="00000600000000000000" pitchFamily="2" charset="0"/>
              </a:rPr>
              <a:t>Published</a:t>
            </a:r>
            <a:r>
              <a:rPr lang="nb-NO" sz="1600" dirty="0">
                <a:latin typeface="Montserrat Medium" panose="00000600000000000000" pitchFamily="2" charset="0"/>
              </a:rPr>
              <a:t> in Nordic Journal </a:t>
            </a:r>
            <a:r>
              <a:rPr lang="nb-NO" sz="1600" dirty="0" err="1">
                <a:latin typeface="Montserrat Medium" panose="00000600000000000000" pitchFamily="2" charset="0"/>
              </a:rPr>
              <a:t>of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Social</a:t>
            </a:r>
            <a:r>
              <a:rPr lang="nb-NO" sz="1600" dirty="0">
                <a:latin typeface="Montserrat Medium" panose="00000600000000000000" pitchFamily="2" charset="0"/>
              </a:rPr>
              <a:t> Research (2021)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D1CC47F-B9D5-739B-77C4-8741DA601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105" y="0"/>
            <a:ext cx="1587895" cy="223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2FB8BF-9696-4F1B-63E6-36891453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Findings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2EE8582-4E1E-AE20-D0E5-040AAB341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US" sz="1400" b="1" dirty="0">
                <a:latin typeface="Montserrat Medium" panose="00000600000000000000" pitchFamily="2" charset="0"/>
              </a:rPr>
              <a:t>Overall findings</a:t>
            </a:r>
          </a:p>
          <a:p>
            <a:pPr marL="152400" indent="0">
              <a:buNone/>
            </a:pPr>
            <a:r>
              <a:rPr lang="en-US" sz="1400" dirty="0">
                <a:latin typeface="Montserrat Medium" panose="00000600000000000000" pitchFamily="2" charset="0"/>
              </a:rPr>
              <a:t>Adaptation of global ideas in new context is a complex process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Montserrat Medium" panose="00000600000000000000" pitchFamily="2" charset="0"/>
              </a:rPr>
              <a:t>In the hands of many actors at different levels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endParaRPr lang="en-US" dirty="0">
              <a:latin typeface="Montserrat Medium" panose="00000600000000000000" pitchFamily="2" charset="0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Medium" panose="00000600000000000000" pitchFamily="2" charset="0"/>
              </a:rPr>
              <a:t>Institutional factors play an important role</a:t>
            </a:r>
          </a:p>
          <a:p>
            <a:pPr marL="152400" indent="0">
              <a:buNone/>
            </a:pPr>
            <a:endParaRPr lang="en-US" sz="1400" dirty="0">
              <a:latin typeface="Montserrat Medium" panose="00000600000000000000" pitchFamily="2" charset="0"/>
            </a:endParaRPr>
          </a:p>
          <a:p>
            <a:pPr marL="152400" indent="0">
              <a:buNone/>
            </a:pPr>
            <a:r>
              <a:rPr lang="en-US" sz="1400" b="1" dirty="0">
                <a:latin typeface="Montserrat Medium" panose="00000600000000000000" pitchFamily="2" charset="0"/>
              </a:rPr>
              <a:t>Article-specific findings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Medium" panose="00000600000000000000" pitchFamily="2" charset="0"/>
              </a:rPr>
              <a:t>Policymakers opt for</a:t>
            </a:r>
            <a:r>
              <a:rPr lang="en-US" sz="1400" i="1" dirty="0">
                <a:latin typeface="Montserrat Medium" panose="00000600000000000000" pitchFamily="2" charset="0"/>
              </a:rPr>
              <a:t> inaction</a:t>
            </a:r>
            <a:r>
              <a:rPr lang="en-US" sz="1400" dirty="0">
                <a:latin typeface="Montserrat Medium" panose="00000600000000000000" pitchFamily="2" charset="0"/>
              </a:rPr>
              <a:t> because social enterprise is viewed in relation to the existing </a:t>
            </a:r>
            <a:r>
              <a:rPr lang="en-US" sz="1400" dirty="0" err="1">
                <a:latin typeface="Montserrat Medium" panose="00000600000000000000" pitchFamily="2" charset="0"/>
              </a:rPr>
              <a:t>sytem</a:t>
            </a:r>
            <a:r>
              <a:rPr lang="en-US" sz="1400" dirty="0">
                <a:latin typeface="Montserrat Medium" panose="00000600000000000000" pitchFamily="2" charset="0"/>
              </a:rPr>
              <a:t> of welfare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US" sz="1400" dirty="0">
              <a:latin typeface="Montserrat Medium" panose="00000600000000000000" pitchFamily="2" charset="0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Medium" panose="00000600000000000000" pitchFamily="2" charset="0"/>
              </a:rPr>
              <a:t>Social enterprises employ different strategies to secure compliance with internal and external logics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US" sz="1400" dirty="0">
              <a:latin typeface="Montserrat Medium" panose="00000600000000000000" pitchFamily="2" charset="0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Medium" panose="00000600000000000000" pitchFamily="2" charset="0"/>
              </a:rPr>
              <a:t>When developing and implementing collaborative innovation project – important to discuss and agree</a:t>
            </a:r>
          </a:p>
        </p:txBody>
      </p:sp>
    </p:spTree>
    <p:extLst>
      <p:ext uri="{BB962C8B-B14F-4D97-AF65-F5344CB8AC3E}">
        <p14:creationId xmlns:p14="http://schemas.microsoft.com/office/powerpoint/2010/main" val="683378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DAB443-8C0B-507F-43C9-E3595099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Contributions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05F1E25-99AB-2812-75D8-4BD954907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171450">
              <a:buFont typeface="Arial" panose="020B0604020202020204" pitchFamily="34" charset="0"/>
              <a:buChar char="•"/>
            </a:pPr>
            <a:r>
              <a:rPr lang="nb-NO" dirty="0" err="1"/>
              <a:t>Empirical</a:t>
            </a:r>
            <a:r>
              <a:rPr lang="nb-NO" dirty="0"/>
              <a:t> 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nb-NO" dirty="0" err="1"/>
              <a:t>Practical</a:t>
            </a:r>
            <a:endParaRPr lang="nb-NO" dirty="0"/>
          </a:p>
          <a:p>
            <a:pPr marL="3238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nb-NO" dirty="0" err="1"/>
              <a:t>Theoretical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15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04"/>
          <p:cNvSpPr txBox="1">
            <a:spLocks noGrp="1"/>
          </p:cNvSpPr>
          <p:nvPr>
            <p:ph type="ctrTitle"/>
          </p:nvPr>
        </p:nvSpPr>
        <p:spPr>
          <a:xfrm>
            <a:off x="4572000" y="1100832"/>
            <a:ext cx="3852000" cy="9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Thank you for your attention</a:t>
            </a:r>
            <a:endParaRPr sz="2600" dirty="0"/>
          </a:p>
        </p:txBody>
      </p:sp>
      <p:pic>
        <p:nvPicPr>
          <p:cNvPr id="2" name="Picture 8" descr="Høgskulen på Vestlandet – Store norske leksikon">
            <a:extLst>
              <a:ext uri="{FF2B5EF4-FFF2-40B4-BE49-F238E27FC236}">
                <a16:creationId xmlns:a16="http://schemas.microsoft.com/office/drawing/2014/main" id="{0E1A415E-CEB7-1FD5-9D98-E846B1EE9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28" y="2775177"/>
            <a:ext cx="1114198" cy="28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UNIVERSITETET I BERGEN (UiB) - PRIME">
            <a:extLst>
              <a:ext uri="{FF2B5EF4-FFF2-40B4-BE49-F238E27FC236}">
                <a16:creationId xmlns:a16="http://schemas.microsoft.com/office/drawing/2014/main" id="{11394818-FE6F-412A-693E-1E9D87BF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857" y="2675570"/>
            <a:ext cx="507397" cy="4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26402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D4AB29-4833-DE89-57E6-CB9BDC61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Ph.D.</a:t>
            </a:r>
            <a:r>
              <a:rPr lang="nb-NO" dirty="0"/>
              <a:t> Project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F855209-21CA-5E8A-3014-592FEE297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Employed at the Western Norway University of Applied Sciences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Montserrat Medium" panose="000006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Ph.D. Program at the Faculty of Social Sciences, University of Bergen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Montserrat Medium" panose="000006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Supervisor: Prof. Jacob </a:t>
            </a:r>
            <a:r>
              <a:rPr lang="en-US" sz="1600" dirty="0" err="1">
                <a:latin typeface="Montserrat Medium" panose="00000600000000000000" pitchFamily="2" charset="0"/>
              </a:rPr>
              <a:t>Aars</a:t>
            </a:r>
            <a:endParaRPr lang="en-US" sz="1600" dirty="0"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1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72DA33-BFD8-21E2-99DE-A25B7730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Background</a:t>
            </a:r>
            <a:r>
              <a:rPr lang="nb-NO" dirty="0"/>
              <a:t> and </a:t>
            </a:r>
            <a:r>
              <a:rPr lang="nb-NO" dirty="0" err="1"/>
              <a:t>motivation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A4272DA-4E16-372C-D3DB-90F93D806D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Modern welfare state have faced growing demands for public sector innovation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Montserrat Medium" panose="000006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New forms of collaboration have emerged as global ideas for how to innovate the public sector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Montserrat Medium" panose="000006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New forms of collaboration studied in the thesis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 Medium" panose="00000600000000000000" pitchFamily="2" charset="0"/>
              </a:rPr>
              <a:t>Social enterprise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 Medium" panose="00000600000000000000" pitchFamily="2" charset="0"/>
              </a:rPr>
              <a:t>Collaborative innovation project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6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14A46-C7A8-8A2E-4333-03E8B9EF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Research problem and </a:t>
            </a:r>
            <a:r>
              <a:rPr lang="nb-NO" dirty="0" err="1"/>
              <a:t>study</a:t>
            </a:r>
            <a:r>
              <a:rPr lang="nb-NO" dirty="0"/>
              <a:t> </a:t>
            </a:r>
            <a:r>
              <a:rPr lang="nb-NO" dirty="0" err="1"/>
              <a:t>context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931AFF4-BE3E-86FE-10FE-2D4DA7B5E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nb-NO" sz="1600" i="1" dirty="0">
                <a:latin typeface="Montserrat Medium" panose="00000600000000000000" pitchFamily="2" charset="0"/>
              </a:rPr>
              <a:t>How </a:t>
            </a:r>
            <a:r>
              <a:rPr lang="nb-NO" sz="1600" i="1" dirty="0" err="1">
                <a:latin typeface="Montserrat Medium" panose="00000600000000000000" pitchFamily="2" charset="0"/>
              </a:rPr>
              <a:t>are</a:t>
            </a:r>
            <a:r>
              <a:rPr lang="nb-NO" sz="1600" i="1" dirty="0">
                <a:latin typeface="Montserrat Medium" panose="00000600000000000000" pitchFamily="2" charset="0"/>
              </a:rPr>
              <a:t> global </a:t>
            </a:r>
            <a:r>
              <a:rPr lang="nb-NO" sz="1600" i="1" dirty="0" err="1">
                <a:latin typeface="Montserrat Medium" panose="00000600000000000000" pitchFamily="2" charset="0"/>
              </a:rPr>
              <a:t>ideas</a:t>
            </a:r>
            <a:r>
              <a:rPr lang="nb-NO" sz="1600" i="1" dirty="0">
                <a:latin typeface="Montserrat Medium" panose="00000600000000000000" pitchFamily="2" charset="0"/>
              </a:rPr>
              <a:t> </a:t>
            </a:r>
            <a:r>
              <a:rPr lang="nb-NO" sz="1600" i="1" dirty="0" err="1">
                <a:latin typeface="Montserrat Medium" panose="00000600000000000000" pitchFamily="2" charset="0"/>
              </a:rPr>
              <a:t>adapted</a:t>
            </a:r>
            <a:r>
              <a:rPr lang="nb-NO" sz="1600" i="1" dirty="0">
                <a:latin typeface="Montserrat Medium" panose="00000600000000000000" pitchFamily="2" charset="0"/>
              </a:rPr>
              <a:t> by </a:t>
            </a:r>
            <a:r>
              <a:rPr lang="nb-NO" sz="1600" i="1" dirty="0" err="1">
                <a:latin typeface="Montserrat Medium" panose="00000600000000000000" pitchFamily="2" charset="0"/>
              </a:rPr>
              <a:t>modern</a:t>
            </a:r>
            <a:r>
              <a:rPr lang="nb-NO" sz="1600" i="1" dirty="0">
                <a:latin typeface="Montserrat Medium" panose="00000600000000000000" pitchFamily="2" charset="0"/>
              </a:rPr>
              <a:t> </a:t>
            </a:r>
            <a:r>
              <a:rPr lang="nb-NO" sz="1600" i="1" dirty="0" err="1">
                <a:latin typeface="Montserrat Medium" panose="00000600000000000000" pitchFamily="2" charset="0"/>
              </a:rPr>
              <a:t>welfare</a:t>
            </a:r>
            <a:r>
              <a:rPr lang="nb-NO" sz="1600" i="1" dirty="0">
                <a:latin typeface="Montserrat Medium" panose="00000600000000000000" pitchFamily="2" charset="0"/>
              </a:rPr>
              <a:t> </a:t>
            </a:r>
            <a:r>
              <a:rPr lang="nb-NO" sz="1600" i="1" dirty="0" err="1">
                <a:latin typeface="Montserrat Medium" panose="00000600000000000000" pitchFamily="2" charset="0"/>
              </a:rPr>
              <a:t>states</a:t>
            </a:r>
            <a:r>
              <a:rPr lang="nb-NO" sz="1600" i="1" dirty="0">
                <a:latin typeface="Montserrat Medium" panose="00000600000000000000" pitchFamily="2" charset="0"/>
              </a:rPr>
              <a:t>? How </a:t>
            </a:r>
            <a:r>
              <a:rPr lang="nb-NO" sz="1600" i="1" dirty="0" err="1">
                <a:latin typeface="Montserrat Medium" panose="00000600000000000000" pitchFamily="2" charset="0"/>
              </a:rPr>
              <a:t>might</a:t>
            </a:r>
            <a:r>
              <a:rPr lang="nb-NO" sz="1600" i="1" dirty="0">
                <a:latin typeface="Montserrat Medium" panose="00000600000000000000" pitchFamily="2" charset="0"/>
              </a:rPr>
              <a:t> </a:t>
            </a:r>
            <a:r>
              <a:rPr lang="nb-NO" sz="1600" i="1" dirty="0" err="1">
                <a:latin typeface="Montserrat Medium" panose="00000600000000000000" pitchFamily="2" charset="0"/>
              </a:rPr>
              <a:t>welfare</a:t>
            </a:r>
            <a:r>
              <a:rPr lang="nb-NO" sz="1600" i="1" dirty="0">
                <a:latin typeface="Montserrat Medium" panose="00000600000000000000" pitchFamily="2" charset="0"/>
              </a:rPr>
              <a:t> </a:t>
            </a:r>
            <a:r>
              <a:rPr lang="nb-NO" sz="1600" i="1" dirty="0" err="1">
                <a:latin typeface="Montserrat Medium" panose="00000600000000000000" pitchFamily="2" charset="0"/>
              </a:rPr>
              <a:t>state</a:t>
            </a:r>
            <a:r>
              <a:rPr lang="nb-NO" sz="1600" i="1" dirty="0">
                <a:latin typeface="Montserrat Medium" panose="00000600000000000000" pitchFamily="2" charset="0"/>
              </a:rPr>
              <a:t> </a:t>
            </a:r>
            <a:r>
              <a:rPr lang="nb-NO" sz="1600" i="1" dirty="0" err="1">
                <a:latin typeface="Montserrat Medium" panose="00000600000000000000" pitchFamily="2" charset="0"/>
              </a:rPr>
              <a:t>models</a:t>
            </a:r>
            <a:r>
              <a:rPr lang="nb-NO" sz="1600" i="1" dirty="0">
                <a:latin typeface="Montserrat Medium" panose="00000600000000000000" pitchFamily="2" charset="0"/>
              </a:rPr>
              <a:t> </a:t>
            </a:r>
            <a:r>
              <a:rPr lang="nb-NO" sz="1600" i="1" dirty="0" err="1">
                <a:latin typeface="Montserrat Medium" panose="00000600000000000000" pitchFamily="2" charset="0"/>
              </a:rPr>
              <a:t>affect</a:t>
            </a:r>
            <a:r>
              <a:rPr lang="nb-NO" sz="1600" i="1" dirty="0">
                <a:latin typeface="Montserrat Medium" panose="00000600000000000000" pitchFamily="2" charset="0"/>
              </a:rPr>
              <a:t> </a:t>
            </a:r>
            <a:r>
              <a:rPr lang="nb-NO" sz="1600" i="1" dirty="0" err="1">
                <a:latin typeface="Montserrat Medium" panose="00000600000000000000" pitchFamily="2" charset="0"/>
              </a:rPr>
              <a:t>the</a:t>
            </a:r>
            <a:r>
              <a:rPr lang="nb-NO" sz="1600" i="1" dirty="0">
                <a:latin typeface="Montserrat Medium" panose="00000600000000000000" pitchFamily="2" charset="0"/>
              </a:rPr>
              <a:t> </a:t>
            </a:r>
            <a:r>
              <a:rPr lang="nb-NO" sz="1600" i="1" dirty="0" err="1">
                <a:latin typeface="Montserrat Medium" panose="00000600000000000000" pitchFamily="2" charset="0"/>
              </a:rPr>
              <a:t>adaptation</a:t>
            </a:r>
            <a:r>
              <a:rPr lang="nb-NO" sz="1600" i="1" dirty="0">
                <a:latin typeface="Montserrat Medium" panose="00000600000000000000" pitchFamily="2" charset="0"/>
              </a:rPr>
              <a:t>?</a:t>
            </a:r>
            <a:endParaRPr lang="nb-NO" sz="1600" dirty="0">
              <a:latin typeface="Montserrat Medium" panose="00000600000000000000" pitchFamily="2" charset="0"/>
            </a:endParaRPr>
          </a:p>
          <a:p>
            <a:pPr marL="152400" indent="0">
              <a:buNone/>
            </a:pPr>
            <a:endParaRPr lang="nb-NO" sz="1600" i="1" dirty="0">
              <a:latin typeface="Montserrat Medium" panose="00000600000000000000" pitchFamily="2" charset="0"/>
            </a:endParaRPr>
          </a:p>
          <a:p>
            <a:pPr marL="152400" indent="0">
              <a:buNone/>
            </a:pPr>
            <a:endParaRPr lang="en-US" sz="1600" i="1" dirty="0">
              <a:latin typeface="Montserrat Medium" panose="00000600000000000000" pitchFamily="2" charset="0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Study context: The Nordic Welfare Model (Norway)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US" sz="1800" dirty="0">
              <a:latin typeface="Montserrat Medium" panose="00000600000000000000" pitchFamily="2" charset="0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 Medium" panose="00000600000000000000" pitchFamily="2" charset="0"/>
              </a:rPr>
              <a:t>Two competing legacies: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US" sz="1800" dirty="0">
              <a:latin typeface="Montserrat Medium" panose="00000600000000000000" pitchFamily="2" charset="0"/>
            </a:endParaRP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0000600000000000000" pitchFamily="2" charset="0"/>
              </a:rPr>
              <a:t>Legacy of cooperation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0000600000000000000" pitchFamily="2" charset="0"/>
              </a:rPr>
              <a:t>Legacy of statism</a:t>
            </a:r>
          </a:p>
        </p:txBody>
      </p:sp>
    </p:spTree>
    <p:extLst>
      <p:ext uri="{BB962C8B-B14F-4D97-AF65-F5344CB8AC3E}">
        <p14:creationId xmlns:p14="http://schemas.microsoft.com/office/powerpoint/2010/main" val="400174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C45598-9CC2-AFAC-46AF-6FEB3CCF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47517"/>
            <a:ext cx="7704000" cy="572700"/>
          </a:xfrm>
        </p:spPr>
        <p:txBody>
          <a:bodyPr/>
          <a:lstStyle/>
          <a:p>
            <a:r>
              <a:rPr lang="nb-NO" dirty="0"/>
              <a:t>Research problem and </a:t>
            </a:r>
            <a:r>
              <a:rPr lang="nb-NO" dirty="0" err="1"/>
              <a:t>study</a:t>
            </a:r>
            <a:r>
              <a:rPr lang="nb-NO" dirty="0"/>
              <a:t> </a:t>
            </a:r>
            <a:r>
              <a:rPr lang="nb-NO" dirty="0" err="1"/>
              <a:t>context</a:t>
            </a:r>
            <a:r>
              <a:rPr lang="nb-NO" dirty="0"/>
              <a:t> (</a:t>
            </a:r>
            <a:r>
              <a:rPr lang="nb-NO" dirty="0" err="1"/>
              <a:t>cont</a:t>
            </a:r>
            <a:r>
              <a:rPr lang="nb-NO" dirty="0"/>
              <a:t>.)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12CB14-3B3A-609E-66E6-C05D5381E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25627"/>
            <a:ext cx="7704000" cy="3450900"/>
          </a:xfrm>
        </p:spPr>
        <p:txBody>
          <a:bodyPr/>
          <a:lstStyle/>
          <a:p>
            <a:pPr marL="438150" indent="-285750">
              <a:buFont typeface="Arial" panose="020B0604020202020204" pitchFamily="34" charset="0"/>
              <a:buChar char="•"/>
            </a:pPr>
            <a:r>
              <a:rPr lang="nb-NO" sz="1600" dirty="0" err="1">
                <a:latin typeface="Montserrat Medium" panose="00000600000000000000" pitchFamily="2" charset="0"/>
              </a:rPr>
              <a:t>Complementary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analytical</a:t>
            </a:r>
            <a:r>
              <a:rPr lang="nb-NO" sz="1600" dirty="0">
                <a:latin typeface="Montserrat Medium" panose="00000600000000000000" pitchFamily="2" charset="0"/>
              </a:rPr>
              <a:t> </a:t>
            </a:r>
            <a:r>
              <a:rPr lang="nb-NO" sz="1600" dirty="0" err="1">
                <a:latin typeface="Montserrat Medium" panose="00000600000000000000" pitchFamily="2" charset="0"/>
              </a:rPr>
              <a:t>approach</a:t>
            </a:r>
            <a:r>
              <a:rPr lang="nb-NO" sz="1600" dirty="0">
                <a:latin typeface="Montserrat Medium" panose="00000600000000000000" pitchFamily="2" charset="0"/>
              </a:rPr>
              <a:t> (</a:t>
            </a:r>
            <a:r>
              <a:rPr lang="nb-NO" sz="1600" dirty="0" err="1">
                <a:latin typeface="Montserrat Medium" panose="00000600000000000000" pitchFamily="2" charset="0"/>
              </a:rPr>
              <a:t>Roness</a:t>
            </a:r>
            <a:r>
              <a:rPr lang="nb-NO" sz="1600" dirty="0">
                <a:latin typeface="Montserrat Medium" panose="00000600000000000000" pitchFamily="2" charset="0"/>
              </a:rPr>
              <a:t>, 1997:89)</a:t>
            </a:r>
            <a:endParaRPr lang="en-US" sz="1600" dirty="0">
              <a:latin typeface="Montserrat Medium" panose="00000600000000000000" pitchFamily="2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FE51AD5-499C-AD5E-A600-330DEFBD7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88" y="1563947"/>
            <a:ext cx="4844859" cy="349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2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F91A9A-5EA9-59F7-5F6C-FAA8EDA43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Theoretical</a:t>
            </a:r>
            <a:r>
              <a:rPr lang="nb-NO" dirty="0"/>
              <a:t> </a:t>
            </a:r>
            <a:r>
              <a:rPr lang="nb-NO" dirty="0" err="1"/>
              <a:t>framework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3C7D0D7-4217-DF58-79F9-AB45F4358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US" sz="1600" b="1" dirty="0">
                <a:latin typeface="Montserrat Medium" panose="00000600000000000000" pitchFamily="2" charset="0"/>
              </a:rPr>
              <a:t>Neo-institutionalist approach as the overarching framework</a:t>
            </a:r>
            <a:br>
              <a:rPr lang="en-US" sz="1600" dirty="0">
                <a:latin typeface="Montserrat Medium" panose="00000600000000000000" pitchFamily="2" charset="0"/>
              </a:rPr>
            </a:br>
            <a:endParaRPr lang="en-US" sz="1600" dirty="0">
              <a:latin typeface="Montserrat Medium" panose="00000600000000000000" pitchFamily="2" charset="0"/>
            </a:endParaRPr>
          </a:p>
          <a:p>
            <a:pPr marL="8953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 Medium" panose="00000600000000000000" pitchFamily="2" charset="0"/>
              </a:rPr>
              <a:t>Highlights contextual features</a:t>
            </a:r>
          </a:p>
          <a:p>
            <a:pPr marL="8953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Montserrat Medium" panose="00000600000000000000" pitchFamily="2" charset="0"/>
            </a:endParaRP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Translation theory</a:t>
            </a:r>
          </a:p>
          <a:p>
            <a:pPr marL="8953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 Medium" panose="00000600000000000000" pitchFamily="2" charset="0"/>
              </a:rPr>
              <a:t>Scandinavian institutionalist approach </a:t>
            </a:r>
          </a:p>
          <a:p>
            <a:pPr marL="8953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 Medium" panose="00000600000000000000" pitchFamily="2" charset="0"/>
              </a:rPr>
              <a:t>Actor-Network-Theory (ANT) approach</a:t>
            </a:r>
          </a:p>
          <a:p>
            <a:pPr marL="8953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Montserrat Medium" panose="00000600000000000000" pitchFamily="2" charset="0"/>
            </a:endParaRP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Path dependence and gradual institutional change</a:t>
            </a:r>
          </a:p>
        </p:txBody>
      </p:sp>
    </p:spTree>
    <p:extLst>
      <p:ext uri="{BB962C8B-B14F-4D97-AF65-F5344CB8AC3E}">
        <p14:creationId xmlns:p14="http://schemas.microsoft.com/office/powerpoint/2010/main" val="222631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93B799-B5D9-D42B-8641-8DFB7AF32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4140"/>
            <a:ext cx="7704000" cy="572700"/>
          </a:xfrm>
        </p:spPr>
        <p:txBody>
          <a:bodyPr/>
          <a:lstStyle/>
          <a:p>
            <a:r>
              <a:rPr lang="nb-NO" dirty="0"/>
              <a:t>Methods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58449D0-BB9F-297A-0C3A-94E64AAE3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432" y="1128091"/>
            <a:ext cx="7704000" cy="3450900"/>
          </a:xfrm>
        </p:spPr>
        <p:txBody>
          <a:bodyPr/>
          <a:lstStyle/>
          <a:p>
            <a:pPr marL="4381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Exploratory research design</a:t>
            </a: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Semi-structured interviews</a:t>
            </a: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Strategical and purposefully sampling</a:t>
            </a: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Limitations:</a:t>
            </a:r>
          </a:p>
          <a:p>
            <a:pPr marL="895350" lvl="1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Montserrat Medium" panose="00000600000000000000" pitchFamily="2" charset="0"/>
              </a:rPr>
              <a:t>Jk</a:t>
            </a:r>
            <a:endParaRPr lang="en-US" sz="1800" dirty="0">
              <a:latin typeface="Montserrat Medium" panose="00000600000000000000" pitchFamily="2" charset="0"/>
            </a:endParaRPr>
          </a:p>
          <a:p>
            <a:pPr marL="1066800" lvl="2" indent="0">
              <a:buNone/>
            </a:pPr>
            <a:endParaRPr lang="en-US" sz="1800" dirty="0">
              <a:latin typeface="Montserrat Medium" panose="00000600000000000000" pitchFamily="2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E30D763-C8CD-D72B-6D93-7D04BE923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144" y="1367150"/>
            <a:ext cx="4177856" cy="37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5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1CE5A1-8ED2-BBD3-86E5-3807ABB9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Article</a:t>
            </a:r>
            <a:r>
              <a:rPr lang="nb-NO" dirty="0"/>
              <a:t> 1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FB3708-6594-D0DA-EC12-FFCFFA668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584" y="1071774"/>
            <a:ext cx="7704000" cy="3450900"/>
          </a:xfrm>
        </p:spPr>
        <p:txBody>
          <a:bodyPr/>
          <a:lstStyle/>
          <a:p>
            <a:pPr marL="152400" indent="0">
              <a:buNone/>
            </a:pPr>
            <a:endParaRPr lang="en-US" sz="1600" b="1" dirty="0">
              <a:latin typeface="Montserrat Medium" panose="00000600000000000000" pitchFamily="2" charset="0"/>
            </a:endParaRP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Montserrat Medium" panose="00000600000000000000" pitchFamily="2" charset="0"/>
              </a:rPr>
              <a:t>Policy level</a:t>
            </a:r>
            <a:r>
              <a:rPr lang="en-US" sz="1600" dirty="0">
                <a:latin typeface="Montserrat Medium" panose="00000600000000000000" pitchFamily="2" charset="0"/>
              </a:rPr>
              <a:t>: how policymakers are adapting new forms of collaboration by way of policymaking</a:t>
            </a:r>
          </a:p>
          <a:p>
            <a:pPr marL="152400" indent="0">
              <a:buNone/>
            </a:pPr>
            <a:endParaRPr lang="en-US" sz="1600" dirty="0">
              <a:latin typeface="Montserrat Medium" panose="00000600000000000000" pitchFamily="2" charset="0"/>
            </a:endParaRP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Montserrat Medium" panose="00000600000000000000" pitchFamily="2" charset="0"/>
              </a:rPr>
              <a:t>RQ</a:t>
            </a:r>
            <a:r>
              <a:rPr lang="en-US" sz="1600" dirty="0">
                <a:latin typeface="Montserrat Medium" panose="00000600000000000000" pitchFamily="2" charset="0"/>
              </a:rPr>
              <a:t>: </a:t>
            </a:r>
            <a:r>
              <a:rPr lang="en-US" sz="1600" i="1" dirty="0">
                <a:latin typeface="Montserrat Medium" panose="00000600000000000000" pitchFamily="2" charset="0"/>
              </a:rPr>
              <a:t>How do top-level policymakers across the political left-right spectrum of the social democratic welfare state understand social enterprise, its relation to existing welfare institutions, and their intentions of policymaking towards social enterprise?</a:t>
            </a:r>
            <a:br>
              <a:rPr lang="en-US" sz="1600" i="1" dirty="0">
                <a:latin typeface="Montserrat Medium" panose="00000600000000000000" pitchFamily="2" charset="0"/>
              </a:rPr>
            </a:br>
            <a:endParaRPr lang="en-US" sz="1600" i="1" dirty="0">
              <a:latin typeface="Montserrat Medium" panose="00000600000000000000" pitchFamily="2" charset="0"/>
            </a:endParaRPr>
          </a:p>
          <a:p>
            <a:pPr marL="8953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Explore why policymakers in Norway has chosen </a:t>
            </a:r>
            <a:r>
              <a:rPr lang="en-US" sz="1600" i="1" dirty="0">
                <a:latin typeface="Montserrat Medium" panose="00000600000000000000" pitchFamily="2" charset="0"/>
              </a:rPr>
              <a:t>inaction </a:t>
            </a:r>
            <a:r>
              <a:rPr lang="en-US" sz="1600" dirty="0">
                <a:latin typeface="Montserrat Medium" panose="00000600000000000000" pitchFamily="2" charset="0"/>
              </a:rPr>
              <a:t>over </a:t>
            </a:r>
            <a:r>
              <a:rPr lang="en-US" sz="1600" i="1" dirty="0">
                <a:latin typeface="Montserrat Medium" panose="00000600000000000000" pitchFamily="2" charset="0"/>
              </a:rPr>
              <a:t>action</a:t>
            </a:r>
            <a:r>
              <a:rPr lang="en-US" sz="1600" dirty="0">
                <a:latin typeface="Montserrat Medium" panose="00000600000000000000" pitchFamily="2" charset="0"/>
              </a:rPr>
              <a:t> in policymaking.</a:t>
            </a:r>
          </a:p>
          <a:p>
            <a:pPr marL="152400" indent="0">
              <a:buNone/>
            </a:pPr>
            <a:endParaRPr lang="en-US" sz="1600" dirty="0">
              <a:latin typeface="Montserrat Medium" panose="00000600000000000000" pitchFamily="2" charset="0"/>
            </a:endParaRP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Co-author: Assoc. Prof. Hans Abraham Hauge (USN)</a:t>
            </a: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Published in </a:t>
            </a:r>
            <a:r>
              <a:rPr lang="en-US" sz="1600" i="1" dirty="0">
                <a:latin typeface="Montserrat Medium" panose="00000600000000000000" pitchFamily="2" charset="0"/>
              </a:rPr>
              <a:t>Social Enterprise Journal </a:t>
            </a:r>
            <a:r>
              <a:rPr lang="en-US" sz="1600" dirty="0">
                <a:latin typeface="Montserrat Medium" panose="00000600000000000000" pitchFamily="2" charset="0"/>
              </a:rPr>
              <a:t>(2023)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5E68DDE-1861-69AB-2D44-3528A7817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616" y="-30787"/>
            <a:ext cx="1579345" cy="220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7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1216EE-44D5-B34C-D45E-8DFDBBBC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Article</a:t>
            </a:r>
            <a:r>
              <a:rPr lang="nb-NO" dirty="0"/>
              <a:t> 2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30177E-9A27-AAC7-ABA4-87BF9D93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952" y="1028378"/>
            <a:ext cx="7704000" cy="3450900"/>
          </a:xfrm>
        </p:spPr>
        <p:txBody>
          <a:bodyPr/>
          <a:lstStyle/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latin typeface="Montserrat Medium" panose="00000600000000000000" pitchFamily="2" charset="0"/>
              </a:rPr>
              <a:t>Field level</a:t>
            </a:r>
            <a:r>
              <a:rPr lang="en-US" sz="1600" dirty="0">
                <a:latin typeface="Montserrat Medium" panose="00000600000000000000" pitchFamily="2" charset="0"/>
              </a:rPr>
              <a:t>: how are social enterprise adapted into the field of welfare provision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US" sz="1600" dirty="0">
              <a:latin typeface="Montserrat Medium" panose="00000600000000000000" pitchFamily="2" charset="0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latin typeface="Montserrat Medium" panose="00000600000000000000" pitchFamily="2" charset="0"/>
              </a:rPr>
              <a:t>RQ</a:t>
            </a:r>
            <a:r>
              <a:rPr lang="en-US" sz="1600" dirty="0">
                <a:latin typeface="Montserrat Medium" panose="00000600000000000000" pitchFamily="2" charset="0"/>
              </a:rPr>
              <a:t>: how do social enterprises respond to institutional complexity, and what strategic organizational responses do they internalize when externally engaging with multiple logics and demands?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US" sz="1600" dirty="0">
              <a:latin typeface="Montserrat Medium" panose="00000600000000000000" pitchFamily="2" charset="0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Medium" panose="00000600000000000000" pitchFamily="2" charset="0"/>
              </a:rPr>
              <a:t>Published in VOLUNTAS – International Journal of Voluntary and Nonprofit organizations (2022)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65E5D56-6D90-08EC-006E-C886A610C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904" y="2753828"/>
            <a:ext cx="1762096" cy="243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1908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Style Thesis Defense XL by Slidesgo">
  <a:themeElements>
    <a:clrScheme name="Simple Light">
      <a:dk1>
        <a:srgbClr val="D4CAB7"/>
      </a:dk1>
      <a:lt1>
        <a:srgbClr val="E3DAC5"/>
      </a:lt1>
      <a:dk2>
        <a:srgbClr val="334436"/>
      </a:dk2>
      <a:lt2>
        <a:srgbClr val="DFAA28"/>
      </a:lt2>
      <a:accent1>
        <a:srgbClr val="2C4EB8"/>
      </a:accent1>
      <a:accent2>
        <a:srgbClr val="EA5430"/>
      </a:accent2>
      <a:accent3>
        <a:srgbClr val="334436"/>
      </a:accent3>
      <a:accent4>
        <a:srgbClr val="DFAA28"/>
      </a:accent4>
      <a:accent5>
        <a:srgbClr val="2C4EB8"/>
      </a:accent5>
      <a:accent6>
        <a:srgbClr val="EA5430"/>
      </a:accent6>
      <a:hlink>
        <a:srgbClr val="3344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519</Words>
  <Application>Microsoft Office PowerPoint</Application>
  <PresentationFormat>Skjermfremvisning (16:9)</PresentationFormat>
  <Paragraphs>90</Paragraphs>
  <Slides>13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3" baseType="lpstr">
      <vt:lpstr>Source Sans Pro</vt:lpstr>
      <vt:lpstr>Montserrat ExtraBold</vt:lpstr>
      <vt:lpstr>Bebas Neue</vt:lpstr>
      <vt:lpstr>Roboto Condensed Light</vt:lpstr>
      <vt:lpstr>Livvic</vt:lpstr>
      <vt:lpstr>Montserrat</vt:lpstr>
      <vt:lpstr>Montserrat Medium</vt:lpstr>
      <vt:lpstr>Arial</vt:lpstr>
      <vt:lpstr>Montserrat Light</vt:lpstr>
      <vt:lpstr>Simple Style Thesis Defense XL by Slidesgo</vt:lpstr>
      <vt:lpstr>Welfare collaboration in Norway:  Something old, something new, something borrowed, something to pursue?</vt:lpstr>
      <vt:lpstr>The Ph.D. Project</vt:lpstr>
      <vt:lpstr>Background and motivation</vt:lpstr>
      <vt:lpstr>Research problem and study context</vt:lpstr>
      <vt:lpstr>Research problem and study context (cont.)</vt:lpstr>
      <vt:lpstr>Theoretical framework</vt:lpstr>
      <vt:lpstr>Methods</vt:lpstr>
      <vt:lpstr>Article 1</vt:lpstr>
      <vt:lpstr>Article 2</vt:lpstr>
      <vt:lpstr>Article 3</vt:lpstr>
      <vt:lpstr>Findings</vt:lpstr>
      <vt:lpstr>Contributions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Social Enterprise in Public Sector Innovation in Europe</dc:title>
  <dc:creator>Hilde Sætre</dc:creator>
  <cp:lastModifiedBy>Hilde Sætre</cp:lastModifiedBy>
  <cp:revision>5</cp:revision>
  <dcterms:modified xsi:type="dcterms:W3CDTF">2023-05-07T09:18:17Z</dcterms:modified>
</cp:coreProperties>
</file>