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04" r:id="rId3"/>
    <p:sldId id="284" r:id="rId4"/>
    <p:sldId id="300" r:id="rId5"/>
    <p:sldId id="302" r:id="rId6"/>
    <p:sldId id="305" r:id="rId7"/>
    <p:sldId id="306" r:id="rId8"/>
    <p:sldId id="261" r:id="rId9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ACF6A10-BF9C-4111-8906-7AFB24F1911E}">
          <p14:sldIdLst>
            <p14:sldId id="263"/>
            <p14:sldId id="304"/>
            <p14:sldId id="284"/>
            <p14:sldId id="300"/>
            <p14:sldId id="302"/>
            <p14:sldId id="305"/>
            <p14:sldId id="306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F46"/>
    <a:srgbClr val="E44E46"/>
    <a:srgbClr val="E65343"/>
    <a:srgbClr val="DB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4660"/>
  </p:normalViewPr>
  <p:slideViewPr>
    <p:cSldViewPr>
      <p:cViewPr varScale="1">
        <p:scale>
          <a:sx n="110" d="100"/>
          <a:sy n="110" d="100"/>
        </p:scale>
        <p:origin x="29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0CDE-D9CE-4354-94E4-1FD6DB967311}" type="datetimeFigureOut">
              <a:rPr lang="nb-NO" smtClean="0"/>
              <a:t>19.01.2021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25AF9-6F74-472F-B3FF-34E5DD3183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4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DE89A-F0D7-4FF6-B2F1-98DC7792C91E}" type="datetimeFigureOut">
              <a:rPr lang="nb-NO" smtClean="0"/>
              <a:t>19.01.2021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2AF7-2D85-4421-9B02-2B5F9CC374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4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ørste 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5616" y="843558"/>
            <a:ext cx="6912768" cy="1912609"/>
          </a:xfrm>
        </p:spPr>
        <p:txBody>
          <a:bodyPr lIns="0" tIns="0" rIns="0" anchor="b" anchorCtr="0">
            <a:normAutofit/>
          </a:bodyPr>
          <a:lstStyle>
            <a:lvl1pPr marL="0" algn="ctr">
              <a:lnSpc>
                <a:spcPts val="5400"/>
              </a:lnSpc>
              <a:defRPr sz="4300" b="1" i="0" u="none" cap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3147510"/>
            <a:ext cx="6912768" cy="936408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55926"/>
            <a:ext cx="3202198" cy="55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68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gress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89570" y="1455950"/>
            <a:ext cx="4597350" cy="291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1" y="1455950"/>
            <a:ext cx="2360241" cy="2916000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259105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3489852"/>
            <a:ext cx="7164000" cy="425054"/>
          </a:xfrm>
        </p:spPr>
        <p:txBody>
          <a:bodyPr anchor="b">
            <a:normAutofit/>
          </a:bodyPr>
          <a:lstStyle>
            <a:lvl1pPr algn="l">
              <a:lnSpc>
                <a:spcPts val="3600"/>
              </a:lnSpc>
              <a:defRPr sz="3000" b="1" i="0">
                <a:solidFill>
                  <a:srgbClr val="E54F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022920" y="843558"/>
            <a:ext cx="7164000" cy="25982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0" y="3975906"/>
            <a:ext cx="7164000" cy="603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316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22920" y="1455950"/>
            <a:ext cx="7149480" cy="29160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74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2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_nøytr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974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39911"/>
            <a:ext cx="6584776" cy="2649941"/>
          </a:xfrm>
        </p:spPr>
        <p:txBody>
          <a:bodyPr anchor="t" anchorCtr="0">
            <a:normAutofit/>
          </a:bodyPr>
          <a:lstStyle>
            <a:lvl1pPr>
              <a:lnSpc>
                <a:spcPts val="6000"/>
              </a:lnSpc>
              <a:defRPr sz="5000" b="1" i="0" u="none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2109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ste 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30012" y="3795886"/>
            <a:ext cx="5083976" cy="21983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 cap="all" spc="10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22920" y="1455626"/>
            <a:ext cx="3405064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1455626"/>
            <a:ext cx="3420000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0852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 med 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5240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3"/>
          </p:nvPr>
        </p:nvSpPr>
        <p:spPr>
          <a:xfrm>
            <a:off x="102292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7" name="Plassholder for bunntekst 4"/>
          <p:cNvSpPr>
            <a:spLocks noGrp="1"/>
          </p:cNvSpPr>
          <p:nvPr>
            <p:ph type="ftr" sz="quarter" idx="15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6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93787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774875"/>
            <a:ext cx="7149480" cy="489701"/>
          </a:xfrm>
        </p:spPr>
        <p:txBody>
          <a:bodyPr>
            <a:normAutofit/>
          </a:bodyPr>
          <a:lstStyle>
            <a:lvl1pPr algn="l">
              <a:lnSpc>
                <a:spcPts val="3600"/>
              </a:lnSpc>
              <a:defRPr sz="3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5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20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 med bunn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472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455950"/>
            <a:ext cx="7149480" cy="29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240552" y="4680000"/>
            <a:ext cx="4435904" cy="1620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cap="all" spc="100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044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0" r:id="rId4"/>
    <p:sldLayoutId id="2147483655" r:id="rId5"/>
    <p:sldLayoutId id="2147483652" r:id="rId6"/>
    <p:sldLayoutId id="2147483653" r:id="rId7"/>
    <p:sldLayoutId id="2147483654" r:id="rId8"/>
    <p:sldLayoutId id="2147483661" r:id="rId9"/>
    <p:sldLayoutId id="2147483662" r:id="rId10"/>
    <p:sldLayoutId id="2147483656" r:id="rId11"/>
    <p:sldLayoutId id="2147483657" r:id="rId12"/>
    <p:sldLayoutId id="2147483658" r:id="rId13"/>
  </p:sldLayoutIdLst>
  <p:hf hdr="0" dt="0"/>
  <p:txStyles>
    <p:titleStyle>
      <a:lvl1pPr marL="0" algn="l" defTabSz="914400" rtl="0" eaLnBrk="1" latinLnBrk="0" hangingPunct="1">
        <a:lnSpc>
          <a:spcPts val="4320"/>
        </a:lnSpc>
        <a:spcBef>
          <a:spcPct val="0"/>
        </a:spcBef>
        <a:buNone/>
        <a:defRPr sz="3400" b="1" i="0" u="none" kern="1200" cap="none" spc="0" normalizeH="0" baseline="0">
          <a:solidFill>
            <a:srgbClr val="E54F4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udieveileder.lle@uib.no" TargetMode="External"/><Relationship Id="rId2" Type="http://schemas.openxmlformats.org/officeDocument/2006/relationships/hyperlink" Target="https://hjelp.uib.no/tas/public/ssp/content/detail/service?unid=0df403def5e44c36b17bdfa74996cf09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b.no/emne/ALLV112" TargetMode="External"/><Relationship Id="rId2" Type="http://schemas.openxmlformats.org/officeDocument/2006/relationships/hyperlink" Target="https://www.uib.no/emne/ALLV1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b.no/nb/emne/ALLV250" TargetMode="External"/><Relationship Id="rId7" Type="http://schemas.openxmlformats.org/officeDocument/2006/relationships/hyperlink" Target="https://www.uib.no/emne/NOLI312" TargetMode="External"/><Relationship Id="rId2" Type="http://schemas.openxmlformats.org/officeDocument/2006/relationships/hyperlink" Target="https://www.uib.no/emne/ALLV2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ib.no/emne/ALLV202" TargetMode="External"/><Relationship Id="rId5" Type="http://schemas.openxmlformats.org/officeDocument/2006/relationships/hyperlink" Target="https://www.uib.no/nb/emne/ALLV304" TargetMode="External"/><Relationship Id="rId4" Type="http://schemas.openxmlformats.org/officeDocument/2006/relationships/hyperlink" Target="https://www.uib.no/nb/emne/ALLV30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b.no/emne/KVIK203" TargetMode="External"/><Relationship Id="rId2" Type="http://schemas.openxmlformats.org/officeDocument/2006/relationships/hyperlink" Target="https://www.uib.no/emne/RET2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ib.no/emne/ALLV254?sem=2021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b.no/emne/ALLV302" TargetMode="External"/><Relationship Id="rId2" Type="http://schemas.openxmlformats.org/officeDocument/2006/relationships/hyperlink" Target="https://www.uib.no/emne/ALLV3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ib.no/emne/ALLV35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5300"/>
              </a:lnSpc>
            </a:pPr>
            <a:r>
              <a:rPr lang="nb-NO" dirty="0"/>
              <a:t>Orienteringsmøte for allmenn litteraturvitenskap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71600" y="3147510"/>
            <a:ext cx="7128792" cy="936408"/>
          </a:xfrm>
        </p:spPr>
        <p:txBody>
          <a:bodyPr/>
          <a:lstStyle/>
          <a:p>
            <a:r>
              <a:rPr lang="nb-NO" sz="2300" dirty="0"/>
              <a:t>Institutt for lingvistiske, litterære og estetiske studier Det humanistiske fakultet</a:t>
            </a:r>
            <a:br>
              <a:rPr lang="nb-NO" sz="2300" dirty="0"/>
            </a:br>
            <a:r>
              <a:rPr lang="nb-NO" sz="2300" dirty="0"/>
              <a:t>Våren 2021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499767" y="-718889"/>
            <a:ext cx="4104456" cy="46166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 i="1" dirty="0"/>
              <a:t>Her kan du skrive enhet/tilhørighet! </a:t>
            </a:r>
            <a:br>
              <a:rPr lang="nb-NO" sz="1200" i="1" dirty="0"/>
            </a:br>
            <a:r>
              <a:rPr lang="nb-NO" sz="1200" i="1" dirty="0"/>
              <a:t>Sett blank hvis dette ikke er aktuelt.</a:t>
            </a:r>
          </a:p>
        </p:txBody>
      </p:sp>
      <p:sp>
        <p:nvSpPr>
          <p:cNvPr id="5" name="Plassholder for tittel 1"/>
          <p:cNvSpPr txBox="1">
            <a:spLocks/>
          </p:cNvSpPr>
          <p:nvPr/>
        </p:nvSpPr>
        <p:spPr>
          <a:xfrm>
            <a:off x="1683936" y="478185"/>
            <a:ext cx="5760000" cy="5040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algn="l" defTabSz="914400" rtl="0" eaLnBrk="1" latinLnBrk="0" hangingPunct="1">
              <a:lnSpc>
                <a:spcPts val="4320"/>
              </a:lnSpc>
              <a:spcBef>
                <a:spcPct val="0"/>
              </a:spcBef>
              <a:buNone/>
              <a:defRPr sz="3600" b="1" i="0" u="none" kern="1200" cap="none" spc="0" normalizeH="0" baseline="0">
                <a:solidFill>
                  <a:srgbClr val="E54F4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nb-NO" sz="1400" b="0" cap="all" baseline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b-NO" sz="1400" b="0" cap="all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humanistiske fakultet</a:t>
            </a:r>
            <a:endParaRPr lang="nb-NO" sz="1400" b="0" cap="all" baseline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Rett pil 5"/>
          <p:cNvCxnSpPr>
            <a:stCxn id="4" idx="2"/>
          </p:cNvCxnSpPr>
          <p:nvPr/>
        </p:nvCxnSpPr>
        <p:spPr>
          <a:xfrm>
            <a:off x="4551995" y="-257224"/>
            <a:ext cx="0" cy="2107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1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3556E4E-9B84-42C6-B450-219E4CF5D8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Infosenteret ved HF</a:t>
            </a:r>
          </a:p>
          <a:p>
            <a:pPr marL="0" indent="0">
              <a:buNone/>
            </a:pPr>
            <a:r>
              <a:rPr lang="nb-NO" sz="1600" dirty="0" err="1">
                <a:hlinkClick r:id="rId2"/>
              </a:rPr>
              <a:t>UiBHjelp</a:t>
            </a:r>
            <a:r>
              <a:rPr lang="nb-NO" sz="1600" dirty="0">
                <a:hlinkClick r:id="rId2"/>
              </a:rPr>
              <a:t> infosenter</a:t>
            </a:r>
            <a:r>
              <a:rPr lang="nb-NO" sz="1600" dirty="0"/>
              <a:t> / tlf. 55 58 93 70</a:t>
            </a:r>
          </a:p>
          <a:p>
            <a:pPr marL="0" indent="0">
              <a:buNone/>
            </a:pPr>
            <a:r>
              <a:rPr lang="nb-NO" sz="1200" dirty="0"/>
              <a:t>Mandag - fredag 10-14</a:t>
            </a:r>
            <a:br>
              <a:rPr lang="nb-NO" sz="1600" dirty="0"/>
            </a:br>
            <a:r>
              <a:rPr lang="nb-NO" sz="1200" dirty="0"/>
              <a:t>Sydnesplassen 9, Sydneshaugen skole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Veiledning bestilles via Infosenteret eller hos studieveileder.</a:t>
            </a:r>
          </a:p>
          <a:p>
            <a:pPr marL="0" indent="0">
              <a:buNone/>
            </a:pPr>
            <a:endParaRPr lang="nb-NO" sz="16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B67377-97C3-449A-996C-E56720311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2400" y="1455626"/>
            <a:ext cx="3420000" cy="31323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400" b="1" dirty="0"/>
              <a:t>Studieveileder</a:t>
            </a:r>
          </a:p>
          <a:p>
            <a:pPr marL="0" indent="0">
              <a:buNone/>
            </a:pPr>
            <a:r>
              <a:rPr lang="nb-NO" sz="1700" dirty="0"/>
              <a:t>Elise Petersen</a:t>
            </a:r>
          </a:p>
          <a:p>
            <a:pPr marL="0" indent="0">
              <a:buNone/>
            </a:pPr>
            <a:r>
              <a:rPr lang="nb-NO" sz="1700" dirty="0">
                <a:hlinkClick r:id="rId3"/>
              </a:rPr>
              <a:t>Studieveileder.lle@uib.no</a:t>
            </a:r>
            <a:r>
              <a:rPr lang="nb-NO" sz="1700" dirty="0"/>
              <a:t> / tlf. 55 58 24 36</a:t>
            </a:r>
          </a:p>
          <a:p>
            <a:pPr marL="0" indent="0">
              <a:buNone/>
            </a:pPr>
            <a:r>
              <a:rPr lang="nb-NO" sz="1700" dirty="0"/>
              <a:t>Kontor 450, 4. et. HF-bygget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1900" dirty="0"/>
              <a:t>Administrerer studierett, permisjonssøknader, rydding i utdanningsplan og veiledning innen</a:t>
            </a:r>
          </a:p>
          <a:p>
            <a:pPr marL="0" indent="0">
              <a:buNone/>
            </a:pPr>
            <a:br>
              <a:rPr lang="nb-NO" sz="1900" dirty="0"/>
            </a:br>
            <a:r>
              <a:rPr lang="nb-NO" sz="1900" dirty="0"/>
              <a:t>- emne- og fagvalg</a:t>
            </a:r>
          </a:p>
          <a:p>
            <a:pPr marL="0" indent="0">
              <a:buNone/>
            </a:pPr>
            <a:r>
              <a:rPr lang="nb-NO" sz="1900" dirty="0"/>
              <a:t>- utveksling</a:t>
            </a:r>
          </a:p>
          <a:p>
            <a:pPr marL="0" indent="0">
              <a:buNone/>
            </a:pPr>
            <a:r>
              <a:rPr lang="nb-NO" sz="1900" dirty="0"/>
              <a:t>- studiemestring, informasjon om tilrettelegging og </a:t>
            </a:r>
            <a:r>
              <a:rPr lang="nb-NO" sz="1900" dirty="0" err="1"/>
              <a:t>Sammens</a:t>
            </a:r>
            <a:r>
              <a:rPr lang="nb-NO" sz="1900" dirty="0"/>
              <a:t> helsetilbud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511CC08-BA02-45BD-9932-164866759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BDFDE04-B6E6-48C6-81DF-7EFA3B4E1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5819C7A4-A20B-471B-A9B9-96B8D0EA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 og studieveiledning</a:t>
            </a:r>
          </a:p>
        </p:txBody>
      </p:sp>
    </p:spTree>
    <p:extLst>
      <p:ext uri="{BB962C8B-B14F-4D97-AF65-F5344CB8AC3E}">
        <p14:creationId xmlns:p14="http://schemas.microsoft.com/office/powerpoint/2010/main" val="122061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97260" y="1923678"/>
            <a:ext cx="7149480" cy="3312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b-NO" sz="2900" dirty="0"/>
          </a:p>
          <a:p>
            <a:r>
              <a:rPr lang="nb-NO" sz="2900" dirty="0"/>
              <a:t>Husk semesterregistering: Fristen for å melde seg til undervisning og vurdering i emner er 1. februar</a:t>
            </a:r>
          </a:p>
          <a:p>
            <a:pPr marL="0" indent="0">
              <a:buNone/>
            </a:pPr>
            <a:endParaRPr lang="nb-NO" sz="2900" dirty="0"/>
          </a:p>
          <a:p>
            <a:r>
              <a:rPr lang="nb-NO" sz="2900" dirty="0"/>
              <a:t>Husk å sjekk Mitt UiB og studentepost ofte</a:t>
            </a:r>
            <a:br>
              <a:rPr lang="nb-NO" sz="2900" dirty="0"/>
            </a:br>
            <a:endParaRPr lang="nb-NO" sz="2900" dirty="0"/>
          </a:p>
          <a:p>
            <a:r>
              <a:rPr lang="nb-NO" sz="2900" dirty="0"/>
              <a:t>Trenger du hjelp? Ta kontakt med Infosenteret ved HF eller med studieveileder</a:t>
            </a:r>
            <a:br>
              <a:rPr lang="nb-NO" dirty="0"/>
            </a:br>
            <a:br>
              <a:rPr lang="nb-NO" dirty="0"/>
            </a:b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3</a:t>
            </a:fld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3229A2A0-C873-475D-9BD9-8A26C5A858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90007"/>
            <a:ext cx="2336303" cy="131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4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D13B80-B217-4C85-ABDE-68F56CC5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000" dirty="0"/>
              <a:t>Emner og undervisning på 100-nivå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8EEC17-C3C0-436B-82DA-E96EC3E0B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hlinkClick r:id="rId2"/>
              </a:rPr>
              <a:t>ALLV111</a:t>
            </a:r>
            <a:r>
              <a:rPr lang="nb-NO" dirty="0"/>
              <a:t> – Litteratur fra antikken til mellomalder/renessanse ved </a:t>
            </a:r>
            <a:r>
              <a:rPr lang="nb-NO" b="1" dirty="0"/>
              <a:t>Peter Svare Valeur</a:t>
            </a:r>
          </a:p>
          <a:p>
            <a:endParaRPr lang="nb-NO" dirty="0"/>
          </a:p>
          <a:p>
            <a:r>
              <a:rPr lang="nb-NO" dirty="0">
                <a:hlinkClick r:id="rId3"/>
              </a:rPr>
              <a:t>ALLV112</a:t>
            </a:r>
            <a:r>
              <a:rPr lang="nb-NO" dirty="0"/>
              <a:t> - Eldre litteratur og poetikk fra mellomalder/renessanse til opplysningstiden/romantikken ved </a:t>
            </a:r>
            <a:r>
              <a:rPr lang="nb-NO" b="1" dirty="0"/>
              <a:t>Anders Kristian Strand</a:t>
            </a:r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F3F766B-9958-4B7C-A1C1-B0DB99F05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3EDEF89-93AB-49D9-B756-D07906BF2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516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D13B80-B217-4C85-ABDE-68F56CC5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985205"/>
            <a:ext cx="7149480" cy="489701"/>
          </a:xfrm>
        </p:spPr>
        <p:txBody>
          <a:bodyPr/>
          <a:lstStyle/>
          <a:p>
            <a:r>
              <a:rPr lang="nb-NO" sz="3000" dirty="0"/>
              <a:t>Undervisning og emner på 200- og 300-nivå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8EEC17-C3C0-436B-82DA-E96EC3E0B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635646"/>
            <a:ext cx="7149480" cy="2916000"/>
          </a:xfrm>
        </p:spPr>
        <p:txBody>
          <a:bodyPr>
            <a:normAutofit/>
          </a:bodyPr>
          <a:lstStyle/>
          <a:p>
            <a:r>
              <a:rPr lang="nb-NO" dirty="0"/>
              <a:t>Litterær form og formalisme(r) ved </a:t>
            </a:r>
            <a:r>
              <a:rPr lang="nb-NO" b="1" dirty="0"/>
              <a:t>Gisle Selnes</a:t>
            </a:r>
          </a:p>
          <a:p>
            <a:pPr marL="0" indent="0">
              <a:buNone/>
            </a:pPr>
            <a:r>
              <a:rPr lang="nb-NO" sz="1200" dirty="0"/>
              <a:t>	(felles undervisning for de som velger dette temaet og som skal ha eksamen i </a:t>
            </a:r>
            <a:r>
              <a:rPr lang="nb-NO" sz="1200" dirty="0">
                <a:hlinkClick r:id="rId2"/>
              </a:rPr>
              <a:t>ALLV201</a:t>
            </a:r>
            <a:r>
              <a:rPr lang="nb-NO" sz="1200" dirty="0"/>
              <a:t>, 	</a:t>
            </a:r>
            <a:r>
              <a:rPr lang="nb-NO" sz="1200" dirty="0">
                <a:hlinkClick r:id="rId3"/>
              </a:rPr>
              <a:t>ALLV250</a:t>
            </a:r>
            <a:r>
              <a:rPr lang="nb-NO" sz="1200" dirty="0"/>
              <a:t>, </a:t>
            </a:r>
            <a:r>
              <a:rPr lang="nb-NO" sz="1200" dirty="0">
                <a:hlinkClick r:id="rId4"/>
              </a:rPr>
              <a:t>ALLV303</a:t>
            </a:r>
            <a:r>
              <a:rPr lang="nb-NO" sz="1200" dirty="0"/>
              <a:t> og </a:t>
            </a:r>
            <a:r>
              <a:rPr lang="nb-NO" sz="1200" dirty="0">
                <a:hlinkClick r:id="rId5"/>
              </a:rPr>
              <a:t>ALLV304</a:t>
            </a:r>
            <a:r>
              <a:rPr lang="nb-NO" sz="1200" dirty="0"/>
              <a:t>)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Bjørnson, Ibsen og realismen i Norden ved </a:t>
            </a:r>
            <a:r>
              <a:rPr lang="nb-NO" b="1" dirty="0"/>
              <a:t>Frode Helmich Pedersen </a:t>
            </a:r>
            <a:r>
              <a:rPr lang="nb-NO" dirty="0"/>
              <a:t>og</a:t>
            </a:r>
            <a:r>
              <a:rPr lang="nb-NO" b="1" dirty="0"/>
              <a:t> Erik Bjerck Hagen</a:t>
            </a:r>
          </a:p>
          <a:p>
            <a:pPr marL="0" indent="0">
              <a:buNone/>
            </a:pPr>
            <a:r>
              <a:rPr lang="nb-NO" sz="1200" dirty="0"/>
              <a:t>	(felles undervisning for de som velger dette temaet og som skal ha eksamen i </a:t>
            </a:r>
            <a:r>
              <a:rPr lang="nb-NO" sz="1200" dirty="0">
                <a:hlinkClick r:id="rId6"/>
              </a:rPr>
              <a:t>ALLV202</a:t>
            </a:r>
            <a:r>
              <a:rPr lang="nb-NO" sz="1200" dirty="0"/>
              <a:t>, 	</a:t>
            </a:r>
            <a:r>
              <a:rPr lang="nb-NO" sz="1200" dirty="0">
                <a:hlinkClick r:id="rId3"/>
              </a:rPr>
              <a:t>ALLV250</a:t>
            </a:r>
            <a:r>
              <a:rPr lang="nb-NO" sz="1200" dirty="0"/>
              <a:t>, </a:t>
            </a:r>
            <a:r>
              <a:rPr lang="nb-NO" sz="1200" dirty="0">
                <a:hlinkClick r:id="rId4"/>
              </a:rPr>
              <a:t>ALLV303</a:t>
            </a:r>
            <a:r>
              <a:rPr lang="nb-NO" sz="1200" dirty="0"/>
              <a:t>, </a:t>
            </a:r>
            <a:r>
              <a:rPr lang="nb-NO" sz="1200" dirty="0">
                <a:hlinkClick r:id="rId5"/>
              </a:rPr>
              <a:t>ALLV304</a:t>
            </a:r>
            <a:r>
              <a:rPr lang="nb-NO" sz="1200" dirty="0"/>
              <a:t> og </a:t>
            </a:r>
            <a:r>
              <a:rPr lang="nb-NO" sz="1200" dirty="0">
                <a:hlinkClick r:id="rId7"/>
              </a:rPr>
              <a:t>NOLI312</a:t>
            </a:r>
            <a:r>
              <a:rPr lang="nb-NO" sz="1200" dirty="0"/>
              <a:t>)</a:t>
            </a:r>
          </a:p>
          <a:p>
            <a:pPr marL="0" indent="0">
              <a:buNone/>
            </a:pPr>
            <a:endParaRPr lang="nb-NO" sz="1200" dirty="0"/>
          </a:p>
          <a:p>
            <a:pPr marL="0" indent="0">
              <a:buNone/>
            </a:pPr>
            <a:endParaRPr lang="nb-NO" sz="1200" dirty="0"/>
          </a:p>
          <a:p>
            <a:pPr marL="0" indent="0">
              <a:buNone/>
            </a:pPr>
            <a:endParaRPr lang="nb-NO" b="1" dirty="0"/>
          </a:p>
          <a:p>
            <a:endParaRPr lang="nb-NO" b="1" dirty="0"/>
          </a:p>
          <a:p>
            <a:endParaRPr lang="nb-NO" b="1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F3F766B-9958-4B7C-A1C1-B0DB99F05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3EDEF89-93AB-49D9-B756-D07906BF2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00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421331-B41B-44A8-B42F-76AB33E6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812224"/>
            <a:ext cx="7149480" cy="489701"/>
          </a:xfrm>
        </p:spPr>
        <p:txBody>
          <a:bodyPr/>
          <a:lstStyle/>
          <a:p>
            <a:r>
              <a:rPr lang="nb-NO" sz="3000" dirty="0"/>
              <a:t>Undervisning og emner på 200- og 300-nivå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EDB32E-E24E-4355-AB94-F8B7ACE88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753721"/>
            <a:ext cx="7149480" cy="2916000"/>
          </a:xfrm>
        </p:spPr>
        <p:txBody>
          <a:bodyPr>
            <a:normAutofit fontScale="92500" lnSpcReduction="10000"/>
          </a:bodyPr>
          <a:lstStyle/>
          <a:p>
            <a:r>
              <a:rPr lang="nb-NO" sz="2400" dirty="0">
                <a:hlinkClick r:id="rId2"/>
              </a:rPr>
              <a:t>RET206</a:t>
            </a:r>
            <a:r>
              <a:rPr lang="nb-NO" sz="2400" dirty="0"/>
              <a:t> – Litteraturvitenskapelig retorikk ved </a:t>
            </a:r>
            <a:r>
              <a:rPr lang="nb-NO" sz="2400" b="1" dirty="0"/>
              <a:t>Arild Linneberg</a:t>
            </a:r>
          </a:p>
          <a:p>
            <a:endParaRPr lang="nb-NO" sz="2400" b="1" dirty="0"/>
          </a:p>
          <a:p>
            <a:r>
              <a:rPr lang="nb-NO" dirty="0">
                <a:hlinkClick r:id="rId3"/>
              </a:rPr>
              <a:t>KVIK203</a:t>
            </a:r>
            <a:r>
              <a:rPr lang="nb-NO" dirty="0"/>
              <a:t> -</a:t>
            </a:r>
            <a:r>
              <a:rPr lang="nb-NO" sz="2400" dirty="0"/>
              <a:t> Litteratur, kjønn og kultur ved Christine </a:t>
            </a:r>
            <a:r>
              <a:rPr lang="nb-NO" sz="2400" dirty="0" err="1"/>
              <a:t>Hamm</a:t>
            </a:r>
            <a:r>
              <a:rPr lang="nb-NO" sz="2400" dirty="0"/>
              <a:t> </a:t>
            </a:r>
            <a:r>
              <a:rPr lang="nb-NO" sz="1800" dirty="0"/>
              <a:t>(Nordisk, har hatt orienteringsmøte)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dirty="0">
                <a:hlinkClick r:id="rId4"/>
              </a:rPr>
              <a:t>ALLV254</a:t>
            </a:r>
            <a:r>
              <a:rPr lang="nb-NO" dirty="0"/>
              <a:t> – Litteraturvitenskapelig fordypningsstudium med bacheloroppgave ved </a:t>
            </a:r>
            <a:r>
              <a:rPr lang="nb-NO" b="1" dirty="0"/>
              <a:t>Erik Bjerck Hagen </a:t>
            </a:r>
            <a:r>
              <a:rPr lang="nb-NO" sz="1800" dirty="0"/>
              <a:t>(Ingen undervisning)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288EE99-6073-4085-8047-E10DAE011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55BE19D-998C-48FA-98B9-07DCA829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10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6318DB-6572-42CA-8FE3-2B11BDB62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Undervisning og emner på 300-nivå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F92602-20D8-4A1C-8F9C-F6B5CFC11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>
                <a:hlinkClick r:id="rId2"/>
              </a:rPr>
              <a:t>ALLV301</a:t>
            </a:r>
            <a:r>
              <a:rPr lang="nb-NO" dirty="0"/>
              <a:t> – Litteraturvitenskapelig grunnkurs ved </a:t>
            </a:r>
            <a:r>
              <a:rPr lang="nb-NO" b="1" dirty="0"/>
              <a:t>Lars Sætre</a:t>
            </a:r>
          </a:p>
          <a:p>
            <a:endParaRPr lang="nb-NO" b="1" dirty="0"/>
          </a:p>
          <a:p>
            <a:r>
              <a:rPr lang="nb-NO" dirty="0">
                <a:hlinkClick r:id="rId3"/>
              </a:rPr>
              <a:t>ALLV302</a:t>
            </a:r>
            <a:r>
              <a:rPr lang="nb-NO" dirty="0"/>
              <a:t> – Litteraturvitenskapelig tolknings- og metodelære ved </a:t>
            </a:r>
            <a:r>
              <a:rPr lang="nb-NO" b="1" dirty="0"/>
              <a:t>Erik Bjerck Hagen</a:t>
            </a:r>
          </a:p>
          <a:p>
            <a:endParaRPr lang="nb-NO" b="1" dirty="0"/>
          </a:p>
          <a:p>
            <a:r>
              <a:rPr lang="nb-NO" dirty="0">
                <a:hlinkClick r:id="rId4"/>
              </a:rPr>
              <a:t>ALLV350</a:t>
            </a:r>
            <a:r>
              <a:rPr lang="nb-NO" dirty="0"/>
              <a:t> – Allmenn litteraturvitenskap masteroppgave </a:t>
            </a:r>
            <a:r>
              <a:rPr lang="nb-NO" sz="2400" dirty="0"/>
              <a:t>(Ingen undervisning)</a:t>
            </a:r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95EBA13-8E12-4778-A797-8EBC6BA30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570A2A8-D8F0-4E16-A427-0704298B2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618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Universitetet i Bergen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443958"/>
            <a:ext cx="51060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18305"/>
      </p:ext>
    </p:extLst>
  </p:cSld>
  <p:clrMapOvr>
    <a:masterClrMapping/>
  </p:clrMapOvr>
</p:sld>
</file>

<file path=ppt/theme/theme1.xml><?xml version="1.0" encoding="utf-8"?>
<a:theme xmlns:a="http://schemas.openxmlformats.org/drawingml/2006/main" name="UiB_norsk_rød-gen">
  <a:themeElements>
    <a:clrScheme name="UiB fargepalett">
      <a:dk1>
        <a:sysClr val="windowText" lastClr="000000"/>
      </a:dk1>
      <a:lt1>
        <a:srgbClr val="FFFFFF"/>
      </a:lt1>
      <a:dk2>
        <a:srgbClr val="716657"/>
      </a:dk2>
      <a:lt2>
        <a:srgbClr val="F5F5F5"/>
      </a:lt2>
      <a:accent1>
        <a:srgbClr val="DB3F3D"/>
      </a:accent1>
      <a:accent2>
        <a:srgbClr val="4EA0B7"/>
      </a:accent2>
      <a:accent3>
        <a:srgbClr val="789A5B"/>
      </a:accent3>
      <a:accent4>
        <a:srgbClr val="CDAB3F"/>
      </a:accent4>
      <a:accent5>
        <a:srgbClr val="705686"/>
      </a:accent5>
      <a:accent6>
        <a:srgbClr val="847268"/>
      </a:accent6>
      <a:hlink>
        <a:srgbClr val="4EA0B7"/>
      </a:hlink>
      <a:folHlink>
        <a:srgbClr val="004C70"/>
      </a:folHlink>
    </a:clrScheme>
    <a:fontScheme name="2015-NyMal-master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UiB_norsk_rød-gen.potx</Template>
  <TotalTime>1975</TotalTime>
  <Words>396</Words>
  <Application>Microsoft Office PowerPoint</Application>
  <PresentationFormat>Skjermfremvisning (16:9)</PresentationFormat>
  <Paragraphs>62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Times New Roman</vt:lpstr>
      <vt:lpstr>UiB_norsk_rød-gen</vt:lpstr>
      <vt:lpstr>Orienteringsmøte for allmenn litteraturvitenskap</vt:lpstr>
      <vt:lpstr>Informasjon og studieveiledning</vt:lpstr>
      <vt:lpstr>PowerPoint-presentasjon</vt:lpstr>
      <vt:lpstr>Emner og undervisning på 100-nivå</vt:lpstr>
      <vt:lpstr>Undervisning og emner på 200- og 300-nivå</vt:lpstr>
      <vt:lpstr>Undervisning og emner på 200- og 300-nivå forts.</vt:lpstr>
      <vt:lpstr>Undervisning og emner på 300-nivå</vt:lpstr>
      <vt:lpstr>PowerPoint-presentasjon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Helge Grønhaug</dc:creator>
  <cp:lastModifiedBy>Elise Bekkely Røh Petersen</cp:lastModifiedBy>
  <cp:revision>517</cp:revision>
  <dcterms:created xsi:type="dcterms:W3CDTF">2015-10-30T09:38:42Z</dcterms:created>
  <dcterms:modified xsi:type="dcterms:W3CDTF">2021-01-19T14:06:23Z</dcterms:modified>
</cp:coreProperties>
</file>