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3" r:id="rId2"/>
    <p:sldId id="273" r:id="rId3"/>
    <p:sldId id="278" r:id="rId4"/>
    <p:sldId id="279" r:id="rId5"/>
    <p:sldId id="280" r:id="rId6"/>
    <p:sldId id="281" r:id="rId7"/>
    <p:sldId id="282" r:id="rId8"/>
    <p:sldId id="275" r:id="rId9"/>
    <p:sldId id="286" r:id="rId10"/>
    <p:sldId id="288" r:id="rId11"/>
    <p:sldId id="289" r:id="rId12"/>
    <p:sldId id="309" r:id="rId13"/>
    <p:sldId id="276" r:id="rId14"/>
    <p:sldId id="277" r:id="rId15"/>
    <p:sldId id="291" r:id="rId16"/>
    <p:sldId id="292" r:id="rId17"/>
    <p:sldId id="293" r:id="rId18"/>
    <p:sldId id="298" r:id="rId19"/>
    <p:sldId id="299" r:id="rId20"/>
    <p:sldId id="300" r:id="rId21"/>
    <p:sldId id="294" r:id="rId22"/>
    <p:sldId id="295" r:id="rId23"/>
    <p:sldId id="304" r:id="rId24"/>
    <p:sldId id="305" r:id="rId25"/>
    <p:sldId id="306" r:id="rId26"/>
    <p:sldId id="290" r:id="rId27"/>
    <p:sldId id="308" r:id="rId28"/>
    <p:sldId id="301" r:id="rId29"/>
    <p:sldId id="303" r:id="rId30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63"/>
          </p14:sldIdLst>
        </p14:section>
        <p14:section name="Dag 1: Problemstilling" id="{57707974-0208-4546-8EB7-65A43FE83E41}">
          <p14:sldIdLst>
            <p14:sldId id="273"/>
            <p14:sldId id="278"/>
            <p14:sldId id="279"/>
            <p14:sldId id="280"/>
            <p14:sldId id="281"/>
            <p14:sldId id="282"/>
          </p14:sldIdLst>
        </p14:section>
        <p14:section name="Dag 2: Oppgaverelaterte søk" id="{C84C1845-5189-4451-8CB5-9F568B3179FE}">
          <p14:sldIdLst>
            <p14:sldId id="275"/>
            <p14:sldId id="286"/>
            <p14:sldId id="288"/>
            <p14:sldId id="289"/>
            <p14:sldId id="309"/>
          </p14:sldIdLst>
        </p14:section>
        <p14:section name="Dag 3: Dialog med forskningen" id="{6A920115-811B-431E-B4A1-762AD03933B8}">
          <p14:sldIdLst>
            <p14:sldId id="276"/>
            <p14:sldId id="277"/>
            <p14:sldId id="291"/>
            <p14:sldId id="292"/>
            <p14:sldId id="293"/>
            <p14:sldId id="298"/>
            <p14:sldId id="299"/>
            <p14:sldId id="300"/>
            <p14:sldId id="294"/>
            <p14:sldId id="295"/>
            <p14:sldId id="304"/>
            <p14:sldId id="305"/>
            <p14:sldId id="306"/>
            <p14:sldId id="290"/>
            <p14:sldId id="308"/>
          </p14:sldIdLst>
        </p14:section>
        <p14:section name="Bibliografi" id="{B644E8E3-5087-444C-AA19-190728EDE51B}">
          <p14:sldIdLst>
            <p14:sldId id="301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968"/>
    <a:srgbClr val="5FAFC7"/>
    <a:srgbClr val="E54F46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5" autoAdjust="0"/>
    <p:restoredTop sz="76642" autoAdjust="0"/>
  </p:normalViewPr>
  <p:slideViewPr>
    <p:cSldViewPr>
      <p:cViewPr varScale="1">
        <p:scale>
          <a:sx n="117" d="100"/>
          <a:sy n="117" d="100"/>
        </p:scale>
        <p:origin x="97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22.09.2017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22.09.2017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/>
              <a:t>Definisjon av problemstilling: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Ett eller flere sammenhengende spørsmål som man vil besvare.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Beskrive, redegjøre for, kategorisere, analysere/tolke, drøfte, syntetisere, vurdere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En påstand man vil argumentere for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Kilde: </a:t>
            </a:r>
            <a:r>
              <a:rPr lang="nb-NO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Rienecker</a:t>
            </a:r>
            <a:r>
              <a:rPr lang="nb-NO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Stray Jørgensen, Skov, Landaas, Skov, Signe, and Landaas, Wenche. </a:t>
            </a:r>
            <a:r>
              <a:rPr lang="nb-NO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 Gode Oppgaven : Håndbok I Oppgaveskriving På Universitet Og Høyskole</a:t>
            </a:r>
            <a:r>
              <a:rPr lang="nb-NO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2. Utg. ed. Bergen: </a:t>
            </a:r>
            <a:r>
              <a:rPr lang="nb-NO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Fagbokforl</a:t>
            </a:r>
            <a:r>
              <a:rPr lang="nb-NO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2013</a:t>
            </a:r>
            <a:r>
              <a:rPr lang="nb-NO" i="0" baseline="0" dirty="0" smtClean="0"/>
              <a:t>, s. 86-87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271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42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Kilde: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Kilde: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Rienecker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Stray Jørgensen, Skov, Landaas, Skov, Signe, and Landaas, Wenche. 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Gode Oppgaven : Håndbok I Oppgaveskriving På Universitet Og Høyskole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2. Utg. ed. Bergen: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Fagbokforl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2013, s. </a:t>
            </a:r>
            <a:r>
              <a:rPr lang="nb-NO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endParaRPr lang="nb-NO" dirty="0" smtClean="0"/>
          </a:p>
          <a:p>
            <a:r>
              <a:rPr lang="nb-NO" dirty="0" smtClean="0"/>
              <a:t>Fra ide til tema: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Se over tidligere masteroppgaver, håndbøker og oversiktsverk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Forsøk å fyll inn noe i alle hjørnene</a:t>
            </a:r>
            <a:r>
              <a:rPr lang="nb-NO" baseline="0" dirty="0" smtClean="0"/>
              <a:t> av pentagrammet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228600" indent="-228600">
              <a:buFontTx/>
              <a:buAutoNum type="arabicPeriod"/>
            </a:pPr>
            <a:r>
              <a:rPr lang="nb-NO" baseline="0" dirty="0" smtClean="0"/>
              <a:t>Observasjon, «mangel», faglige hull, problemformulering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baseline="0" dirty="0" smtClean="0"/>
              <a:t>Bidrag til faget, kunne identifisere ulike problemstillinger i faget «</a:t>
            </a:r>
            <a:r>
              <a:rPr lang="nb-NO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kan analysere relevante fag-, yrkes- og forskningsetiske problemstillinger»</a:t>
            </a:r>
            <a:endParaRPr lang="nb-NO" baseline="0" dirty="0" smtClean="0"/>
          </a:p>
          <a:p>
            <a:pPr marL="228600" indent="-228600">
              <a:buFontTx/>
              <a:buAutoNum type="arabicPeriod"/>
            </a:pPr>
            <a:r>
              <a:rPr lang="nb-NO" baseline="0" dirty="0" smtClean="0"/>
              <a:t>Tekster, kunstneriske utrykk, teorier </a:t>
            </a:r>
            <a:r>
              <a:rPr lang="nb-NO" baseline="0" dirty="0" err="1" smtClean="0"/>
              <a:t>osv</a:t>
            </a:r>
            <a:r>
              <a:rPr lang="nb-NO" baseline="0" dirty="0" smtClean="0"/>
              <a:t>, fagtradisjon</a:t>
            </a:r>
          </a:p>
          <a:p>
            <a:pPr marL="228600" indent="-228600">
              <a:buFontTx/>
              <a:buAutoNum type="arabicPeriod"/>
            </a:pPr>
            <a:r>
              <a:rPr lang="nb-NO" baseline="0" dirty="0" smtClean="0"/>
              <a:t>Nøkkelbegrep i oppgaven, teorier for analyse og drøfting, metoder: fagtradisjonell praksis for å samle inn og analysere</a:t>
            </a:r>
          </a:p>
          <a:p>
            <a:pPr marL="228600" indent="-228600">
              <a:buFontTx/>
              <a:buAutoNum type="arabicPeriod"/>
            </a:pPr>
            <a:r>
              <a:rPr lang="nb-NO" baseline="0" dirty="0" smtClean="0"/>
              <a:t>Oppgavens struktur, arbeidsgang: rekkefølge, planlegging, søking, analysere, drøfte, konkludere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Idemyldring: tidsavgrenset 5-20 minutter ukritisk,</a:t>
            </a:r>
            <a:r>
              <a:rPr lang="nb-NO" baseline="0" dirty="0" smtClean="0"/>
              <a:t> uordnet og tilfeldig nedskriving av tanker og ideer du har på nåværende tidspunkt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Tankekart: Visuelt, relasjonsbasert, fleksibelt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Hurtigskriving: tidsavgrenset 5-15 minutter, uavbrutt spontanskriving, ukritisk, fokus på spørsmål og vinklinger</a:t>
            </a:r>
          </a:p>
          <a:p>
            <a:endParaRPr lang="nb-NO" dirty="0" smtClean="0"/>
          </a:p>
          <a:p>
            <a:r>
              <a:rPr lang="nb-NO" dirty="0" smtClean="0"/>
              <a:t>Vær</a:t>
            </a:r>
            <a:r>
              <a:rPr lang="nb-NO" baseline="0" dirty="0" smtClean="0"/>
              <a:t> varsom mot å lete etter problemstilling i faglitteraturen, finn inspirasjon gjennom tidligere masteroppgaver, doktoravhandlinger, håndbøker og </a:t>
            </a:r>
            <a:r>
              <a:rPr lang="nb-NO" baseline="0" dirty="0" err="1" smtClean="0"/>
              <a:t>referanserlitteratur</a:t>
            </a:r>
            <a:r>
              <a:rPr lang="nb-NO" baseline="0" dirty="0" smtClean="0"/>
              <a:t>, nyere forskning, litteraturlister/bibliografier</a:t>
            </a:r>
          </a:p>
          <a:p>
            <a:endParaRPr lang="nb-NO" baseline="0" dirty="0" smtClean="0"/>
          </a:p>
          <a:p>
            <a:r>
              <a:rPr lang="nb-NO" baseline="0" dirty="0" smtClean="0"/>
              <a:t>Ved å skrive ned det du har av ideer, tema, eller spørsmål med en gang gir deg en mulighet til å strukturerer relaterte begrep, teorier og/eller empiri du vil se nærmere på. Allerede på dette stadiet avgrenser du oppgaven din og ekskluderer en mengde potensielt unødvendig arbeid.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96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 smtClean="0"/>
              <a:t>Konkretisering</a:t>
            </a:r>
            <a:r>
              <a:rPr lang="nb-NO" baseline="0" dirty="0" smtClean="0"/>
              <a:t> av problemformulering fra tema avgrenser videre prosess i relasjon til oppgavens omfang, her kreves det stadig tilbakevending til spissing og avgrensning av problemstilling og formulering på bakgrunn av kildene du finner og jobber med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Med en arbeidsformulering kan du begynne å jobbe deg frem til hva du har av begrepsapparat og teoretisk forståelse, dette gir deg grunnlaget for å utarbeide en god søkestrategi basert på de behov du har i ulike stadier av oppgaven. 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Jobb frem de behovene du har på dette stadiet, se om du kan fylle ut flere punkter i pentagrammet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840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- Problemstillingen og formuleringen vil bli endret underveis i det videre arbeidet. En hermeneutisk forståelse av hvordan oppgaven utarter seg vil hjelpe deg med å gå tilbake til problemformuleringen og omskrive denne gjennom den kunnskapen og dialogen med faglitteraturen du får.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244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778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01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Peke tilbake</a:t>
            </a:r>
            <a:r>
              <a:rPr lang="nb-NO" baseline="0" dirty="0" smtClean="0"/>
              <a:t> på problemformulering og </a:t>
            </a:r>
            <a:r>
              <a:rPr lang="nb-NO" baseline="0" dirty="0" err="1" smtClean="0"/>
              <a:t>faghistorikk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32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762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843558"/>
            <a:ext cx="6912768" cy="1912609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3147510"/>
            <a:ext cx="6912768" cy="936408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4212000"/>
            <a:ext cx="3312000" cy="5760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9570" y="1455950"/>
            <a:ext cx="4597350" cy="291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1" y="1455950"/>
            <a:ext cx="2360241" cy="29160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3489852"/>
            <a:ext cx="7164000" cy="425054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8FA968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843558"/>
            <a:ext cx="7164000" cy="25982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3975906"/>
            <a:ext cx="7164000" cy="603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455950"/>
            <a:ext cx="7149480" cy="2916000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8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5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39911"/>
            <a:ext cx="6584776" cy="2649941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3795886"/>
            <a:ext cx="5083976" cy="21983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455626"/>
            <a:ext cx="3405064" cy="2916324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1455626"/>
            <a:ext cx="3420000" cy="2916324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5240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092345"/>
            <a:ext cx="3420000" cy="2351613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2092345"/>
            <a:ext cx="3420000" cy="2351613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774875"/>
            <a:ext cx="7149480" cy="489701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455950"/>
            <a:ext cx="7149480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4680000"/>
            <a:ext cx="93610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4680000"/>
            <a:ext cx="709342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388800"/>
            <a:ext cx="6336000" cy="385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400" b="1" i="0" u="none" kern="1200" cap="none" spc="0" normalizeH="0" baseline="0">
          <a:solidFill>
            <a:srgbClr val="8FA9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n-wilhelm.flattun@uib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okogskriv.n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nb-NO" altLang="nb-NO" sz="2400" kern="0" dirty="0" smtClean="0">
                <a:solidFill>
                  <a:srgbClr val="000000"/>
                </a:solidFill>
                <a:ea typeface="+mn-ea"/>
                <a:cs typeface="+mn-cs"/>
              </a:rPr>
              <a:t>Allv301 Prosjektforberedelse</a:t>
            </a:r>
            <a:r>
              <a:rPr lang="nb-NO" altLang="nb-NO" sz="1600" kern="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nb-NO" altLang="nb-NO" sz="1600" kern="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nb-NO" altLang="nb-NO" sz="1600" b="0" kern="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nb-NO" altLang="nb-NO" sz="1600" b="0" kern="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nb-NO" altLang="nb-NO" sz="1600" b="0" kern="0" dirty="0" smtClean="0">
                <a:solidFill>
                  <a:srgbClr val="000000"/>
                </a:solidFill>
                <a:ea typeface="+mn-ea"/>
                <a:cs typeface="+mn-cs"/>
              </a:rPr>
              <a:t>John-Wilhelm </a:t>
            </a:r>
            <a:r>
              <a:rPr lang="nb-NO" altLang="nb-NO" sz="1600" b="0" kern="0" dirty="0">
                <a:solidFill>
                  <a:srgbClr val="000000"/>
                </a:solidFill>
                <a:ea typeface="+mn-ea"/>
                <a:cs typeface="+mn-cs"/>
              </a:rPr>
              <a:t>Flattun</a:t>
            </a:r>
            <a:br>
              <a:rPr lang="nb-NO" altLang="nb-NO" sz="1600" b="0" kern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nb-NO" altLang="nb-NO" sz="1600" b="0" kern="0" dirty="0">
                <a:solidFill>
                  <a:srgbClr val="000000"/>
                </a:solidFill>
                <a:ea typeface="+mn-ea"/>
                <a:cs typeface="+mn-cs"/>
                <a:hlinkClick r:id="rId2"/>
              </a:rPr>
              <a:t>john-wilhelm.flattun@uib.no</a:t>
            </a:r>
            <a:r>
              <a:rPr lang="nb-NO" altLang="nb-NO" sz="1600" b="0" kern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br>
              <a:rPr lang="nb-NO" altLang="nb-NO" sz="1600" b="0" kern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nb-NO" altLang="nb-NO" sz="1600" b="0" kern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nb-NO" altLang="nb-NO" sz="1600" b="0" kern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nb-NO" altLang="nb-NO" sz="1600" b="0" kern="0" dirty="0">
                <a:solidFill>
                  <a:srgbClr val="000000"/>
                </a:solidFill>
                <a:ea typeface="+mn-ea"/>
                <a:cs typeface="+mn-cs"/>
              </a:rPr>
              <a:t>Fagreferent, </a:t>
            </a:r>
            <a:r>
              <a:rPr lang="nb-NO" altLang="nb-NO" sz="1600" b="0" kern="0" dirty="0" smtClean="0">
                <a:solidFill>
                  <a:srgbClr val="000000"/>
                </a:solidFill>
                <a:ea typeface="+mn-ea"/>
                <a:cs typeface="+mn-cs"/>
              </a:rPr>
              <a:t>Universitetsbiblioteket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Fra ide til masteroppgave</a:t>
            </a:r>
            <a:endParaRPr lang="nb-NO" dirty="0"/>
          </a:p>
        </p:txBody>
      </p:sp>
      <p:cxnSp>
        <p:nvCxnSpPr>
          <p:cNvPr id="6" name="Rett pil 5"/>
          <p:cNvCxnSpPr/>
          <p:nvPr/>
        </p:nvCxnSpPr>
        <p:spPr>
          <a:xfrm>
            <a:off x="4551995" y="-257224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275903" y="-738063"/>
            <a:ext cx="8568952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/>
              <a:t>Her kan du skrive enhet/tilhørighet. Sett blank hvis dette ikke er aktuelt. </a:t>
            </a:r>
            <a:br>
              <a:rPr lang="nb-NO" sz="1200" i="1" dirty="0"/>
            </a:br>
            <a:r>
              <a:rPr lang="nb-NO" sz="1200" i="1" dirty="0"/>
              <a:t>Innhold i dette feltet styres her: Meny -&gt; Sett inn (</a:t>
            </a:r>
            <a:r>
              <a:rPr lang="nb-NO" sz="1200" i="1" dirty="0" smtClean="0"/>
              <a:t>Mac=Vis) </a:t>
            </a:r>
            <a:r>
              <a:rPr lang="nb-NO" sz="1200" i="1" dirty="0"/>
              <a:t>-&gt; Topptekst og bunntekst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Søkeverktøy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Katalog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discovery</a:t>
            </a:r>
            <a:endParaRPr lang="nb-NO" dirty="0"/>
          </a:p>
          <a:p>
            <a:r>
              <a:rPr lang="nb-NO" dirty="0" smtClean="0"/>
              <a:t>Artikkeldatabaser</a:t>
            </a:r>
            <a:endParaRPr lang="nb-NO" dirty="0"/>
          </a:p>
          <a:p>
            <a:r>
              <a:rPr lang="nb-NO" dirty="0" smtClean="0"/>
              <a:t>Bildedatabaser</a:t>
            </a:r>
            <a:endParaRPr lang="nb-NO" dirty="0"/>
          </a:p>
          <a:p>
            <a:r>
              <a:rPr lang="nb-NO" dirty="0"/>
              <a:t>Indekser</a:t>
            </a:r>
          </a:p>
          <a:p>
            <a:r>
              <a:rPr lang="nb-NO" dirty="0" smtClean="0"/>
              <a:t>Grey </a:t>
            </a:r>
            <a:r>
              <a:rPr lang="nb-NO" dirty="0" err="1"/>
              <a:t>literature</a:t>
            </a:r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161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Litteraturoversikt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Annotert </a:t>
            </a:r>
            <a:r>
              <a:rPr lang="nb-NO" dirty="0"/>
              <a:t>bibliografi</a:t>
            </a:r>
          </a:p>
          <a:p>
            <a:r>
              <a:rPr lang="nb-NO" dirty="0" smtClean="0"/>
              <a:t>Referansehåndtering</a:t>
            </a:r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050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Pause</a:t>
            </a: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688" y="1455738"/>
            <a:ext cx="6731424" cy="29162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906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 dialog med forskningen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nb-NO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«Hvordan </a:t>
            </a:r>
            <a:r>
              <a:rPr lang="nb-N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forholde seg til kilder</a:t>
            </a:r>
            <a:r>
              <a:rPr lang="nb-NO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nb-N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Akademisk </a:t>
            </a: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skriving som prosess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Kildekritikk og dialog med forskningstradisjonen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Referanser og referansehåndtering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40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Akademisk skriving som </a:t>
            </a:r>
            <a:r>
              <a:rPr lang="nb-NO" dirty="0" smtClean="0"/>
              <a:t>prosess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lvl="1"/>
            <a:r>
              <a:rPr lang="nb-NO" dirty="0" smtClean="0"/>
              <a:t>Skriv for en leser</a:t>
            </a:r>
          </a:p>
          <a:p>
            <a:pPr lvl="1"/>
            <a:r>
              <a:rPr lang="nb-NO" dirty="0" smtClean="0"/>
              <a:t>Noteringer </a:t>
            </a:r>
            <a:r>
              <a:rPr lang="nb-NO" dirty="0"/>
              <a:t>under lesing</a:t>
            </a:r>
          </a:p>
          <a:p>
            <a:pPr lvl="1"/>
            <a:r>
              <a:rPr lang="nb-NO" dirty="0"/>
              <a:t>Omfang og begrensninger</a:t>
            </a:r>
          </a:p>
          <a:p>
            <a:pPr lvl="1"/>
            <a:r>
              <a:rPr lang="nb-NO" dirty="0"/>
              <a:t>Notatskriving og systematikk</a:t>
            </a:r>
          </a:p>
          <a:p>
            <a:pPr lvl="1"/>
            <a:r>
              <a:rPr lang="nb-NO" dirty="0" err="1"/>
              <a:t>Prokrastinering</a:t>
            </a:r>
            <a:r>
              <a:rPr lang="nb-NO" dirty="0"/>
              <a:t> og skrivesperre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686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Kildekritikk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nb-NO" dirty="0" smtClean="0"/>
              <a:t>Akademisk </a:t>
            </a:r>
            <a:r>
              <a:rPr lang="nb-NO" dirty="0"/>
              <a:t>integritet, hvordan vurdere en akademisk tekst</a:t>
            </a:r>
            <a:r>
              <a:rPr lang="nb-NO" dirty="0" smtClean="0"/>
              <a:t>?</a:t>
            </a:r>
          </a:p>
          <a:p>
            <a:pPr marL="400050"/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381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Utgangspunkt ved </a:t>
            </a:r>
            <a:r>
              <a:rPr lang="nb-NO" dirty="0" smtClean="0"/>
              <a:t>kildekritikk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dirty="0" smtClean="0"/>
              <a:t>Troverdighet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 smtClean="0"/>
              <a:t>Faglig </a:t>
            </a:r>
            <a:r>
              <a:rPr lang="nb-NO" dirty="0"/>
              <a:t>autoritet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 smtClean="0"/>
              <a:t>Faglig </a:t>
            </a:r>
            <a:r>
              <a:rPr lang="nb-NO" dirty="0"/>
              <a:t>status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 smtClean="0"/>
              <a:t>Forklaringenes </a:t>
            </a:r>
            <a:r>
              <a:rPr lang="nb-NO" dirty="0"/>
              <a:t>grunnlag (metoder og dokumentasjon)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 smtClean="0"/>
              <a:t>Analysens </a:t>
            </a:r>
            <a:r>
              <a:rPr lang="nb-NO" dirty="0"/>
              <a:t>konsistens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 smtClean="0"/>
              <a:t>Objektivitet</a:t>
            </a:r>
            <a:endParaRPr lang="nb-NO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S</a:t>
            </a:r>
            <a:r>
              <a:rPr lang="nb-NO" dirty="0" smtClean="0"/>
              <a:t>amtidighet </a:t>
            </a:r>
            <a:r>
              <a:rPr lang="nb-NO" dirty="0"/>
              <a:t>og aktualitet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 smtClean="0"/>
              <a:t>Forhold </a:t>
            </a:r>
            <a:r>
              <a:rPr lang="nb-NO" dirty="0"/>
              <a:t>til andre kilder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838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Kontrollspørsmål til kildekritikk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dirty="0" smtClean="0"/>
              <a:t>Kildekvalifisering</a:t>
            </a:r>
            <a:endParaRPr lang="nb-NO" dirty="0"/>
          </a:p>
          <a:p>
            <a:pPr lvl="2"/>
            <a:r>
              <a:rPr lang="nb-NO" sz="2400" dirty="0"/>
              <a:t>Hvorfor er kilden med?</a:t>
            </a:r>
          </a:p>
          <a:p>
            <a:pPr lvl="2"/>
            <a:r>
              <a:rPr lang="nb-NO" sz="2400" dirty="0"/>
              <a:t>Hva bidrar kildene med?</a:t>
            </a:r>
          </a:p>
          <a:p>
            <a:pPr>
              <a:buFont typeface="Courier New" panose="02070309020205020404" pitchFamily="49" charset="0"/>
              <a:buChar char="o"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930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Kildeargumentasjon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nb-NO" dirty="0" smtClean="0"/>
              <a:t>Indentifiser </a:t>
            </a:r>
            <a:r>
              <a:rPr lang="nb-NO" dirty="0"/>
              <a:t>hull i kildene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6837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Kildedrøfting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Uoverensstemmelser</a:t>
            </a:r>
            <a:endParaRPr lang="nb-NO" dirty="0"/>
          </a:p>
          <a:p>
            <a:r>
              <a:rPr lang="nb-NO" dirty="0" smtClean="0"/>
              <a:t>Hva </a:t>
            </a:r>
            <a:r>
              <a:rPr lang="nb-NO" dirty="0"/>
              <a:t>består kunnskapshullene av?</a:t>
            </a:r>
          </a:p>
          <a:p>
            <a:r>
              <a:rPr lang="nb-NO" dirty="0" smtClean="0"/>
              <a:t>Metodekritikk</a:t>
            </a:r>
            <a:endParaRPr lang="nb-NO" dirty="0"/>
          </a:p>
          <a:p>
            <a:r>
              <a:rPr lang="nb-NO" dirty="0" smtClean="0"/>
              <a:t>Hvilke </a:t>
            </a:r>
            <a:r>
              <a:rPr lang="nb-NO" dirty="0"/>
              <a:t>kilder blir anvendt?</a:t>
            </a:r>
          </a:p>
          <a:p>
            <a:r>
              <a:rPr lang="nb-NO" dirty="0" smtClean="0"/>
              <a:t>Hva </a:t>
            </a:r>
            <a:r>
              <a:rPr lang="nb-NO" dirty="0"/>
              <a:t>bidrar de med og hva mangler?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949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b-N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Problemstilling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«Hvordan finne </a:t>
            </a:r>
            <a:r>
              <a:rPr lang="nb-N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frem til en </a:t>
            </a:r>
            <a:r>
              <a:rPr lang="nb-NO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problemstilling</a:t>
            </a:r>
            <a:r>
              <a:rPr lang="nb-N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 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 tanke til tema til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problemformulering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Komme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gang med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skrivingen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77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Metodekritikk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Datagrunnlag</a:t>
            </a:r>
            <a:endParaRPr lang="nb-NO" dirty="0"/>
          </a:p>
          <a:p>
            <a:r>
              <a:rPr lang="nb-NO" dirty="0" smtClean="0"/>
              <a:t>Utvalg</a:t>
            </a:r>
            <a:endParaRPr lang="nb-NO" dirty="0"/>
          </a:p>
          <a:p>
            <a:r>
              <a:rPr lang="nb-NO" dirty="0" smtClean="0"/>
              <a:t>Analyse</a:t>
            </a:r>
            <a:endParaRPr lang="nb-NO" dirty="0"/>
          </a:p>
          <a:p>
            <a:r>
              <a:rPr lang="nb-NO" dirty="0" smtClean="0"/>
              <a:t>Sammenheng </a:t>
            </a:r>
            <a:r>
              <a:rPr lang="nb-NO" dirty="0"/>
              <a:t>og logikk</a:t>
            </a:r>
          </a:p>
          <a:p>
            <a:r>
              <a:rPr lang="nb-NO" dirty="0" smtClean="0"/>
              <a:t>Grunnlag</a:t>
            </a:r>
            <a:endParaRPr lang="nb-NO" dirty="0"/>
          </a:p>
          <a:p>
            <a:r>
              <a:rPr lang="nb-NO" dirty="0" smtClean="0"/>
              <a:t>Bias</a:t>
            </a:r>
            <a:endParaRPr lang="nb-NO" dirty="0"/>
          </a:p>
          <a:p>
            <a:r>
              <a:rPr lang="nb-NO" dirty="0" smtClean="0"/>
              <a:t>Troverdighet</a:t>
            </a:r>
            <a:endParaRPr lang="nb-NO" dirty="0"/>
          </a:p>
          <a:p>
            <a:r>
              <a:rPr lang="nb-NO" dirty="0" smtClean="0"/>
              <a:t>Status</a:t>
            </a:r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306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Kildekritikk: forfatteren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Hvem har skrevet den, en framtredende forfatter eller en nykommer?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Hvem er forfatteren innenfor det faglige området?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Hvilken faglig skole/tradisjon tilhører han/hun?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3121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sier andre?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Hva har andre sagt om ham/henne og/eller det forfatteren har skrevet? Har vedkommende møtt opposisjon?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Hvor gammel er teksten (og er det den nyeste utgaven)? Kan det hende at det er kommet nye tekster?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dirty="0"/>
              <a:t>Hva sier andre (autoriteter) om teksten?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0327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Sitat, parafrase eller referat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buFont typeface="Times New Roman" panose="02020603050405020304" pitchFamily="18" charset="0"/>
              <a:buChar char="•"/>
            </a:pP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</a:rPr>
              <a:t>Du skal sitere: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</a:rPr>
              <a:t>når den presise ordlyden er viktig, det vil si når måten noe blir sagt på, er like viktig som hva som blir sagt -ellers bør du parafrasere eller </a:t>
            </a:r>
            <a:r>
              <a:rPr lang="nb-N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referer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b-N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når </a:t>
            </a: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</a:rPr>
              <a:t>du absolutt har bruk for kildens </a:t>
            </a:r>
            <a:r>
              <a:rPr lang="nb-N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autoritet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b-NO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som </a:t>
            </a: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</a:rPr>
              <a:t>belegg for tekstanalyse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8174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Sitat, parafrase eller referat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b-NO" dirty="0"/>
              <a:t>Du skal </a:t>
            </a:r>
            <a:r>
              <a:rPr lang="nb-NO" dirty="0" smtClean="0"/>
              <a:t>parafrasere: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 smtClean="0"/>
              <a:t>for </a:t>
            </a:r>
            <a:r>
              <a:rPr lang="nb-NO" dirty="0"/>
              <a:t>å gjengi meningen når den presise ordlyden ikke er viktig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/>
              <a:t>når kildens stil ikke passer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/>
              <a:t>når kilden har en annen vektlegging enn du har bruk for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/>
              <a:t>for å forkorte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/>
              <a:t>for å vise forståelse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622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Sitat, parafrase eller referat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Du skal referere: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/>
              <a:t>for å gjengi kjernen i kilden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/>
              <a:t>for å utelate unødvendige detaljer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dirty="0"/>
              <a:t>for å gi en generell presentasjon av kilden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0168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Referansehåndtering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Endnote</a:t>
            </a:r>
            <a:endParaRPr lang="nb-NO" dirty="0" smtClean="0"/>
          </a:p>
          <a:p>
            <a:r>
              <a:rPr lang="nb-NO" dirty="0" smtClean="0"/>
              <a:t>Word</a:t>
            </a:r>
          </a:p>
          <a:p>
            <a:r>
              <a:rPr lang="nb-NO" dirty="0" smtClean="0"/>
              <a:t>Google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5230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Samlemani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27</a:t>
            </a:fld>
            <a:endParaRPr lang="nb-NO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9900" y="1485106"/>
            <a:ext cx="5715000" cy="2857500"/>
          </a:xfrm>
        </p:spPr>
      </p:pic>
    </p:spTree>
    <p:extLst>
      <p:ext uri="{BB962C8B-B14F-4D97-AF65-F5344CB8AC3E}">
        <p14:creationId xmlns:p14="http://schemas.microsoft.com/office/powerpoint/2010/main" val="3745112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Bibliografi </a:t>
            </a:r>
            <a:r>
              <a:rPr lang="nb-NO" smtClean="0"/>
              <a:t>og ressurser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dirty="0" err="1" smtClean="0"/>
              <a:t>Everett</a:t>
            </a:r>
            <a:r>
              <a:rPr lang="nb-NO" dirty="0"/>
              <a:t>, Furseth, and Furseth, Inger. </a:t>
            </a:r>
            <a:r>
              <a:rPr lang="nb-NO" i="1" dirty="0"/>
              <a:t>Masteroppgaven : Hvordan Begynne - Og Fullføre</a:t>
            </a:r>
            <a:r>
              <a:rPr lang="nb-NO" dirty="0"/>
              <a:t>. 2. Utg. ed. Oslo: </a:t>
            </a:r>
            <a:r>
              <a:rPr lang="nb-NO" dirty="0" err="1"/>
              <a:t>Universitetsforl</a:t>
            </a:r>
            <a:r>
              <a:rPr lang="nb-NO" dirty="0"/>
              <a:t>, 2012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en-US" dirty="0" err="1"/>
              <a:t>Nygaard</a:t>
            </a:r>
            <a:r>
              <a:rPr lang="en-US" dirty="0"/>
              <a:t>, Lynn P. </a:t>
            </a:r>
            <a:r>
              <a:rPr lang="en-US" i="1" dirty="0"/>
              <a:t>Writing Your Master's Thesis : From A to Zen</a:t>
            </a:r>
            <a:r>
              <a:rPr lang="en-US" dirty="0"/>
              <a:t>. Los Angeles, </a:t>
            </a:r>
            <a:r>
              <a:rPr lang="en-US" dirty="0" err="1"/>
              <a:t>Calif</a:t>
            </a:r>
            <a:r>
              <a:rPr lang="en-US" dirty="0"/>
              <a:t>: SAGE Publications, 2017.</a:t>
            </a:r>
          </a:p>
          <a:p>
            <a:endParaRPr lang="nb-NO" dirty="0"/>
          </a:p>
          <a:p>
            <a:r>
              <a:rPr lang="en-US" dirty="0"/>
              <a:t>Pinker, Steven. </a:t>
            </a:r>
            <a:r>
              <a:rPr lang="en-US" i="1" dirty="0"/>
              <a:t>The Sense of Style : The Thinking Person's Guide to Writing in the 21st Century</a:t>
            </a:r>
            <a:r>
              <a:rPr lang="en-US" dirty="0"/>
              <a:t>. London: Allen Lane, 2014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nb-NO" dirty="0" err="1" smtClean="0"/>
              <a:t>Rienecker</a:t>
            </a:r>
            <a:r>
              <a:rPr lang="nb-NO" dirty="0"/>
              <a:t>, Stray Jørgensen, Skov, Landaas, Skov, Signe, and Landaas, Wenche. </a:t>
            </a:r>
            <a:r>
              <a:rPr lang="nb-NO" i="1" dirty="0"/>
              <a:t>Den Gode Oppgaven : Håndbok I Oppgaveskriving På Universitet Og Høyskole</a:t>
            </a:r>
            <a:r>
              <a:rPr lang="nb-NO" dirty="0"/>
              <a:t>. 2. Utg. ed. Bergen: </a:t>
            </a:r>
            <a:r>
              <a:rPr lang="nb-NO" dirty="0" err="1"/>
              <a:t>Fagbokforl</a:t>
            </a:r>
            <a:r>
              <a:rPr lang="nb-NO" dirty="0"/>
              <a:t>, 2013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Søk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skriv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http://sokogskriv.no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6714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25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 ide til problemformulering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</a:rPr>
              <a:t>Tema: et avgrenset stoffområde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</a:rPr>
              <a:t>Problem: Noe det mangler svar/løsning på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</a:rPr>
              <a:t>Problemstilling: Beskrivelse av den sammenheng problemet inngår i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</a:rPr>
              <a:t>Problemformulering: En formulering av et konkret spørsmål innenfor en problemstilling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</a:rPr>
              <a:t>Poengformulering: Poeng først formulering (</a:t>
            </a:r>
            <a:r>
              <a:rPr lang="nb-NO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thesis</a:t>
            </a:r>
            <a:r>
              <a:rPr lang="nb-NO" dirty="0">
                <a:latin typeface="Times New Roman" panose="02020603050405020304" pitchFamily="18" charset="0"/>
                <a:ea typeface="Calibri" panose="020F0502020204030204" pitchFamily="34" charset="0"/>
              </a:rPr>
              <a:t> statement)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90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Problemformulering som prosess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920" y="1257766"/>
            <a:ext cx="7149480" cy="2916000"/>
          </a:xfrm>
        </p:spPr>
        <p:txBody>
          <a:bodyPr/>
          <a:lstStyle/>
          <a:p>
            <a:r>
              <a:rPr lang="nb-NO" dirty="0" smtClean="0"/>
              <a:t>Fra idé til tema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8" name="Regular Pentagon 7"/>
          <p:cNvSpPr/>
          <p:nvPr/>
        </p:nvSpPr>
        <p:spPr>
          <a:xfrm>
            <a:off x="3527883" y="2415245"/>
            <a:ext cx="2088232" cy="1656184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3569161" y="1666577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1. Problemstilling:</a:t>
            </a:r>
            <a:br>
              <a:rPr lang="nb-NO" dirty="0" smtClean="0"/>
            </a:br>
            <a:r>
              <a:rPr lang="nb-NO" dirty="0" smtClean="0"/>
              <a:t>Hva spør du om?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5616115" y="2641449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2. Formål: </a:t>
            </a:r>
            <a:br>
              <a:rPr lang="nb-NO" dirty="0" smtClean="0"/>
            </a:br>
            <a:r>
              <a:rPr lang="nb-NO" dirty="0" smtClean="0"/>
              <a:t>Hvorfor spør du?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5291530" y="3677561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3. Empiri:</a:t>
            </a:r>
            <a:br>
              <a:rPr lang="nb-NO" dirty="0" smtClean="0"/>
            </a:br>
            <a:r>
              <a:rPr lang="nb-NO" dirty="0" smtClean="0"/>
              <a:t>Hva spør du på bakgrunn av?</a:t>
            </a:r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935596" y="3629772"/>
            <a:ext cx="262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/>
              <a:t>4. Teori og metode:</a:t>
            </a:r>
            <a:br>
              <a:rPr lang="nb-NO" dirty="0" smtClean="0"/>
            </a:br>
            <a:r>
              <a:rPr lang="nb-NO" dirty="0" smtClean="0"/>
              <a:t>Hva spør du med?</a:t>
            </a:r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1342669" y="264145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dirty="0" smtClean="0"/>
              <a:t>5. Fremgangsmåte:</a:t>
            </a:r>
            <a:br>
              <a:rPr lang="nb-NO" dirty="0" smtClean="0"/>
            </a:br>
            <a:r>
              <a:rPr lang="nb-NO" dirty="0" smtClean="0"/>
              <a:t>Hvordan spør du?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57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Utvikling av problemformulering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Forslag til aktiviteter</a:t>
            </a:r>
          </a:p>
          <a:p>
            <a:pPr lvl="1"/>
            <a:r>
              <a:rPr lang="nb-NO" dirty="0" smtClean="0"/>
              <a:t>Idemyldring</a:t>
            </a:r>
          </a:p>
          <a:p>
            <a:pPr lvl="1"/>
            <a:r>
              <a:rPr lang="nb-NO" dirty="0" smtClean="0"/>
              <a:t>Tankekart</a:t>
            </a:r>
          </a:p>
          <a:p>
            <a:pPr lvl="1"/>
            <a:r>
              <a:rPr lang="nb-NO" dirty="0" smtClean="0"/>
              <a:t>Hurtigskriving</a:t>
            </a:r>
          </a:p>
          <a:p>
            <a:pPr lvl="1"/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Tenke gjennom skriving</a:t>
            </a:r>
          </a:p>
          <a:p>
            <a:pPr marL="457200" lvl="1" indent="0">
              <a:buNone/>
            </a:pPr>
            <a:r>
              <a:rPr lang="nb-NO" dirty="0" smtClean="0"/>
              <a:t>Skriv ned ulike formuleringer for tema</a:t>
            </a:r>
          </a:p>
          <a:p>
            <a:pPr lvl="1"/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91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 tema til formulering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Skriv ned en tidlig problemstilling så fort du har valgt et tema</a:t>
            </a:r>
          </a:p>
          <a:p>
            <a:r>
              <a:rPr lang="nb-NO" dirty="0" smtClean="0"/>
              <a:t>Hva er hovedspørsmålet du vil stille?</a:t>
            </a:r>
          </a:p>
          <a:p>
            <a:r>
              <a:rPr lang="nb-NO" dirty="0" smtClean="0"/>
              <a:t>Er det noen behov som dukker opp i form av begrepsredegjørelse, metode- eller/og teoriavklaring?</a:t>
            </a:r>
          </a:p>
          <a:p>
            <a:r>
              <a:rPr lang="nb-NO" dirty="0" smtClean="0"/>
              <a:t>Skriv en konklusjon som kan passe til spørsmålet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87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Problemstillingens hermeneutiske </a:t>
            </a:r>
            <a:r>
              <a:rPr lang="nb-NO" sz="2400" dirty="0" smtClean="0"/>
              <a:t>prosess</a:t>
            </a: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 på </a:t>
            </a:r>
            <a:r>
              <a:rPr lang="nb-NO" dirty="0" smtClean="0"/>
              <a:t>formuleringen </a:t>
            </a:r>
            <a:r>
              <a:rPr lang="nb-NO" dirty="0"/>
              <a:t>som en arbeidsformulering og ressurs for grovsortering av søk</a:t>
            </a:r>
          </a:p>
          <a:p>
            <a:r>
              <a:rPr lang="nb-NO" dirty="0"/>
              <a:t>Problemformuleringen som utgangspunkt for behovsformulering til søk</a:t>
            </a:r>
          </a:p>
          <a:p>
            <a:r>
              <a:rPr lang="nb-NO" dirty="0" smtClean="0"/>
              <a:t>Gå tilbake underveis, avgrens, finpuss og revurder på bakgrunn av funn og diskusjon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51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Vitenskapelige søkestrategier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«Hvordan </a:t>
            </a:r>
            <a:r>
              <a:rPr lang="nb-N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finne nøkkellitteratur, </a:t>
            </a:r>
            <a:r>
              <a:rPr lang="nb-NO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søkestrategier?» </a:t>
            </a:r>
            <a:endParaRPr lang="nb-NO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Søkeverktøy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Søkestrategier</a:t>
            </a:r>
          </a:p>
          <a:p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Kildehåndtering og bevissthet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09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Søkestrategier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dirty="0" err="1"/>
              <a:t>Scoping</a:t>
            </a:r>
            <a:r>
              <a:rPr lang="nb-NO" dirty="0"/>
              <a:t> søk </a:t>
            </a:r>
            <a:r>
              <a:rPr lang="nb-NO" dirty="0" err="1"/>
              <a:t>vs</a:t>
            </a:r>
            <a:r>
              <a:rPr lang="nb-NO" dirty="0"/>
              <a:t> dybdesøk</a:t>
            </a:r>
          </a:p>
          <a:p>
            <a:pPr lvl="1"/>
            <a:r>
              <a:rPr lang="nb-NO" dirty="0"/>
              <a:t>Annotert litteraturliste</a:t>
            </a:r>
          </a:p>
          <a:p>
            <a:pPr lvl="1"/>
            <a:r>
              <a:rPr lang="nb-NO" dirty="0"/>
              <a:t>Oversikt, omfang, prioritering, systematisering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71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1829</TotalTime>
  <Words>1101</Words>
  <Application>Microsoft Office PowerPoint</Application>
  <PresentationFormat>On-screen Show (16:9)</PresentationFormat>
  <Paragraphs>234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Myriad Pro</vt:lpstr>
      <vt:lpstr>Times New Roman</vt:lpstr>
      <vt:lpstr>UiB_norsk_rød-gen</vt:lpstr>
      <vt:lpstr>Allv301 Prosjektforberedelse  John-Wilhelm Flattun john-wilhelm.flattun@uib.no   Fagreferent, Universitetsbiblioteket</vt:lpstr>
      <vt:lpstr> Problemstilling</vt:lpstr>
      <vt:lpstr>Fra ide til problemformulering</vt:lpstr>
      <vt:lpstr>Problemformulering som prosess</vt:lpstr>
      <vt:lpstr>Utvikling av problemformulering</vt:lpstr>
      <vt:lpstr>Fra tema til formulering</vt:lpstr>
      <vt:lpstr>Problemstillingens hermeneutiske prosess</vt:lpstr>
      <vt:lpstr>Vitenskapelige søkestrategier</vt:lpstr>
      <vt:lpstr>Søkestrategier</vt:lpstr>
      <vt:lpstr>Søkeverktøy</vt:lpstr>
      <vt:lpstr>Litteraturoversikt</vt:lpstr>
      <vt:lpstr>Pause</vt:lpstr>
      <vt:lpstr>I dialog med forskningen</vt:lpstr>
      <vt:lpstr>Akademisk skriving som prosess</vt:lpstr>
      <vt:lpstr>Kildekritikk</vt:lpstr>
      <vt:lpstr>Utgangspunkt ved kildekritikk</vt:lpstr>
      <vt:lpstr>Kontrollspørsmål til kildekritikk</vt:lpstr>
      <vt:lpstr> Kildeargumentasjon</vt:lpstr>
      <vt:lpstr> Kildedrøfting</vt:lpstr>
      <vt:lpstr> Metodekritikk</vt:lpstr>
      <vt:lpstr>Kildekritikk: forfatteren</vt:lpstr>
      <vt:lpstr>Hva sier andre?</vt:lpstr>
      <vt:lpstr>Sitat, parafrase eller referat</vt:lpstr>
      <vt:lpstr>Sitat, parafrase eller referat</vt:lpstr>
      <vt:lpstr>Sitat, parafrase eller referat</vt:lpstr>
      <vt:lpstr>Referansehåndtering</vt:lpstr>
      <vt:lpstr>Samlemani</vt:lpstr>
      <vt:lpstr>Bibliografi og ressurser</vt:lpstr>
      <vt:lpstr>PowerPoint Presentation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John-Wilhelm Flattun</cp:lastModifiedBy>
  <cp:revision>450</cp:revision>
  <dcterms:created xsi:type="dcterms:W3CDTF">2015-10-30T09:38:42Z</dcterms:created>
  <dcterms:modified xsi:type="dcterms:W3CDTF">2017-09-22T10:53:12Z</dcterms:modified>
</cp:coreProperties>
</file>