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32"/>
  </p:notesMasterIdLst>
  <p:sldIdLst>
    <p:sldId id="256" r:id="rId4"/>
    <p:sldId id="718" r:id="rId5"/>
    <p:sldId id="729" r:id="rId6"/>
    <p:sldId id="730" r:id="rId7"/>
    <p:sldId id="742" r:id="rId8"/>
    <p:sldId id="717" r:id="rId9"/>
    <p:sldId id="268" r:id="rId10"/>
    <p:sldId id="737" r:id="rId11"/>
    <p:sldId id="719" r:id="rId12"/>
    <p:sldId id="720" r:id="rId13"/>
    <p:sldId id="721" r:id="rId14"/>
    <p:sldId id="415" r:id="rId15"/>
    <p:sldId id="722" r:id="rId16"/>
    <p:sldId id="716" r:id="rId17"/>
    <p:sldId id="270" r:id="rId18"/>
    <p:sldId id="260" r:id="rId19"/>
    <p:sldId id="723" r:id="rId20"/>
    <p:sldId id="724" r:id="rId21"/>
    <p:sldId id="725" r:id="rId22"/>
    <p:sldId id="726" r:id="rId23"/>
    <p:sldId id="727" r:id="rId24"/>
    <p:sldId id="483" r:id="rId25"/>
    <p:sldId id="736" r:id="rId26"/>
    <p:sldId id="484" r:id="rId27"/>
    <p:sldId id="740" r:id="rId28"/>
    <p:sldId id="480" r:id="rId29"/>
    <p:sldId id="473" r:id="rId30"/>
    <p:sldId id="469"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142" d="100"/>
          <a:sy n="142" d="100"/>
        </p:scale>
        <p:origin x="11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858A9-7610-4358-959A-87EE8980352D}" type="datetimeFigureOut">
              <a:rPr lang="nb-NO" smtClean="0"/>
              <a:t>15.11.2022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9F699B-2937-40AA-AB89-26DDF153D6FF}" type="slidenum">
              <a:rPr lang="nb-NO" smtClean="0"/>
              <a:t>‹#›</a:t>
            </a:fld>
            <a:endParaRPr lang="nb-NO"/>
          </a:p>
        </p:txBody>
      </p:sp>
    </p:spTree>
    <p:extLst>
      <p:ext uri="{BB962C8B-B14F-4D97-AF65-F5344CB8AC3E}">
        <p14:creationId xmlns:p14="http://schemas.microsoft.com/office/powerpoint/2010/main" val="313170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3918836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99">
              <a:defRPr/>
            </a:pPr>
            <a:endParaRPr lang="en-GB"/>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0F54E075-10A4-4693-8B50-7EB7B571C2F0}" type="slidenum">
              <a:rPr lang="en-GB" smtClean="0"/>
              <a:t>14</a:t>
            </a:fld>
            <a:endParaRPr lang="en-GB"/>
          </a:p>
        </p:txBody>
      </p:sp>
    </p:spTree>
    <p:extLst>
      <p:ext uri="{BB962C8B-B14F-4D97-AF65-F5344CB8AC3E}">
        <p14:creationId xmlns:p14="http://schemas.microsoft.com/office/powerpoint/2010/main" val="389226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C1F74-FBF7-08CA-E7FD-39D727E67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D4AF410B-B703-25BF-7489-DB8E607556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628CD3B6-A3BD-BA30-E227-FB71E141F44F}"/>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95FADD8C-4FCE-6E81-1F73-3684D03EC68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54AD2F4-4ED8-015D-923F-B18561AD4139}"/>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3324558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5B32E-56B3-5192-A46A-79C6F0CF7801}"/>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7C1ED5D-8E5E-1F19-7E5B-F7209BB2FA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865E859-D697-38DE-7E1D-AF0B52DC442B}"/>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DC631ACD-5D92-19E9-0C52-F65512BAD5B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8FDBCE5-33A0-27D4-27C5-C6AD2A094493}"/>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100791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0023D2-59AA-DBEA-504B-A108B8EB24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8ABBC2A7-FA3D-E671-E045-DB15426D88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E6C0588-B825-3DD2-2E34-EF0A3F6CFDBD}"/>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23DCA5B1-88FA-37D1-AF58-E6F68DF566D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4F54479-B216-D578-4DCB-25EBC2E7EDA1}"/>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4267937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Første 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487488" y="1124745"/>
            <a:ext cx="9217024" cy="2550145"/>
          </a:xfrm>
        </p:spPr>
        <p:txBody>
          <a:bodyPr lIns="0" tIns="0" rIns="0" anchor="b" anchorCtr="0">
            <a:normAutofit/>
          </a:bodyPr>
          <a:lstStyle>
            <a:lvl1pPr marL="0" algn="ctr">
              <a:lnSpc>
                <a:spcPts val="7200"/>
              </a:lnSpc>
              <a:defRPr sz="5733" b="1" i="0" u="none" cap="none">
                <a:solidFill>
                  <a:schemeClr val="tx1">
                    <a:lumMod val="75000"/>
                    <a:lumOff val="25000"/>
                  </a:schemeClr>
                </a:solidFill>
                <a:latin typeface="+mj-lt"/>
              </a:defRPr>
            </a:lvl1pPr>
          </a:lstStyle>
          <a:p>
            <a:r>
              <a:rPr lang="nb-NO" dirty="0"/>
              <a:t>Klikk for å redigere tittelstil</a:t>
            </a:r>
          </a:p>
        </p:txBody>
      </p:sp>
      <p:sp>
        <p:nvSpPr>
          <p:cNvPr id="3" name="Undertittel 2"/>
          <p:cNvSpPr>
            <a:spLocks noGrp="1"/>
          </p:cNvSpPr>
          <p:nvPr>
            <p:ph type="subTitle" idx="1"/>
          </p:nvPr>
        </p:nvSpPr>
        <p:spPr>
          <a:xfrm>
            <a:off x="1487488" y="4196680"/>
            <a:ext cx="9217024" cy="1248544"/>
          </a:xfrm>
        </p:spPr>
        <p:txBody>
          <a:bodyPr lIns="0" tIns="0" rIns="0" bIns="0">
            <a:noAutofit/>
          </a:bodyPr>
          <a:lstStyle>
            <a:lvl1pPr marL="0" indent="0" algn="ctr">
              <a:spcBef>
                <a:spcPts val="0"/>
              </a:spcBef>
              <a:buNone/>
              <a:defRPr sz="3200" baseline="0">
                <a:solidFill>
                  <a:schemeClr val="bg1"/>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b-NO" dirty="0"/>
              <a:t>Klikk for å redigere undertittelstil i malen</a:t>
            </a:r>
          </a:p>
        </p:txBody>
      </p:sp>
      <p:pic>
        <p:nvPicPr>
          <p:cNvPr id="9" name="Bilde 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200000" y="5616000"/>
            <a:ext cx="4416000" cy="768000"/>
          </a:xfrm>
          <a:prstGeom prst="rect">
            <a:avLst/>
          </a:prstGeom>
        </p:spPr>
      </p:pic>
      <p:sp>
        <p:nvSpPr>
          <p:cNvPr id="5" name="Plassholder for bunntekst 4"/>
          <p:cNvSpPr>
            <a:spLocks noGrp="1"/>
          </p:cNvSpPr>
          <p:nvPr>
            <p:ph type="ftr" sz="quarter" idx="11"/>
          </p:nvPr>
        </p:nvSpPr>
        <p:spPr/>
        <p:txBody>
          <a:bodyPr/>
          <a:lstStyle/>
          <a:p>
            <a:r>
              <a:rPr lang="nb-NO"/>
              <a:t>Universitetet i Bergen</a:t>
            </a:r>
            <a:endParaRPr lang="nb-NO" dirty="0"/>
          </a:p>
        </p:txBody>
      </p:sp>
    </p:spTree>
    <p:extLst>
      <p:ext uri="{BB962C8B-B14F-4D97-AF65-F5344CB8AC3E}">
        <p14:creationId xmlns:p14="http://schemas.microsoft.com/office/powerpoint/2010/main" val="16335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3" name="Plassholder for innhold 2"/>
          <p:cNvSpPr>
            <a:spLocks noGrp="1"/>
          </p:cNvSpPr>
          <p:nvPr>
            <p:ph idx="1"/>
          </p:nvPr>
        </p:nvSpPr>
        <p:spPr>
          <a:xfrm>
            <a:off x="1363893" y="1941267"/>
            <a:ext cx="9532640" cy="3888000"/>
          </a:xfrm>
        </p:spPr>
        <p:txBody>
          <a:bodyPr/>
          <a:lstStyle>
            <a:lvl1pPr>
              <a:defRPr sz="3200">
                <a:solidFill>
                  <a:schemeClr val="tx1">
                    <a:lumMod val="75000"/>
                    <a:lumOff val="25000"/>
                  </a:schemeClr>
                </a:solidFill>
                <a:latin typeface="+mn-lt"/>
              </a:defRPr>
            </a:lvl1pPr>
            <a:lvl2pPr>
              <a:defRPr sz="3200">
                <a:solidFill>
                  <a:schemeClr val="tx1">
                    <a:lumMod val="75000"/>
                    <a:lumOff val="25000"/>
                  </a:schemeClr>
                </a:solidFill>
                <a:latin typeface="+mn-lt"/>
              </a:defRPr>
            </a:lvl2pPr>
            <a:lvl3pPr>
              <a:defRPr sz="2933">
                <a:solidFill>
                  <a:schemeClr val="tx1">
                    <a:lumMod val="75000"/>
                    <a:lumOff val="25000"/>
                  </a:schemeClr>
                </a:solidFill>
                <a:latin typeface="+mn-lt"/>
              </a:defRPr>
            </a:lvl3pPr>
            <a:lvl4pPr>
              <a:defRPr sz="2933">
                <a:solidFill>
                  <a:schemeClr val="tx1">
                    <a:lumMod val="75000"/>
                    <a:lumOff val="25000"/>
                  </a:schemeClr>
                </a:solidFill>
                <a:latin typeface="+mn-lt"/>
              </a:defRPr>
            </a:lvl4pPr>
            <a:lvl5pPr>
              <a:defRPr sz="2933">
                <a:solidFill>
                  <a:schemeClr val="tx1">
                    <a:lumMod val="75000"/>
                    <a:lumOff val="25000"/>
                  </a:schemeClr>
                </a:solidFill>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Giske: predictive brain</a:t>
            </a:r>
            <a:endParaRPr lang="nb-NO" dirty="0"/>
          </a:p>
        </p:txBody>
      </p:sp>
      <p:sp>
        <p:nvSpPr>
          <p:cNvPr id="5" name="Plassholder for bunntekst 4"/>
          <p:cNvSpPr>
            <a:spLocks noGrp="1"/>
          </p:cNvSpPr>
          <p:nvPr>
            <p:ph type="ftr" sz="quarter" idx="11"/>
          </p:nvPr>
        </p:nvSpPr>
        <p:spPr/>
        <p:txBody>
          <a:bodyPr/>
          <a:lstStyle/>
          <a:p>
            <a:r>
              <a:rPr lang="nb-NO"/>
              <a:t>Universitetet i Bergen</a:t>
            </a:r>
            <a:endParaRPr lang="nb-NO" dirty="0"/>
          </a:p>
        </p:txBody>
      </p:sp>
      <p:sp>
        <p:nvSpPr>
          <p:cNvPr id="6" name="Plassholder for lysbildenummer 5"/>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75150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tel og innhold_nøytr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3" name="Plassholder for innhold 2"/>
          <p:cNvSpPr>
            <a:spLocks noGrp="1"/>
          </p:cNvSpPr>
          <p:nvPr>
            <p:ph idx="1"/>
          </p:nvPr>
        </p:nvSpPr>
        <p:spPr>
          <a:xfrm>
            <a:off x="1363893" y="1941267"/>
            <a:ext cx="9532640" cy="3888000"/>
          </a:xfrm>
        </p:spPr>
        <p:txBody>
          <a:bodyPr/>
          <a:lstStyle>
            <a:lvl1pPr>
              <a:defRPr sz="3200">
                <a:solidFill>
                  <a:schemeClr val="tx1">
                    <a:lumMod val="75000"/>
                    <a:lumOff val="25000"/>
                  </a:schemeClr>
                </a:solidFill>
                <a:latin typeface="+mn-lt"/>
              </a:defRPr>
            </a:lvl1pPr>
            <a:lvl2pPr>
              <a:defRPr sz="3200">
                <a:solidFill>
                  <a:schemeClr val="tx1">
                    <a:lumMod val="75000"/>
                    <a:lumOff val="25000"/>
                  </a:schemeClr>
                </a:solidFill>
                <a:latin typeface="+mn-lt"/>
              </a:defRPr>
            </a:lvl2pPr>
            <a:lvl3pPr>
              <a:defRPr sz="2933">
                <a:solidFill>
                  <a:schemeClr val="tx1">
                    <a:lumMod val="75000"/>
                    <a:lumOff val="25000"/>
                  </a:schemeClr>
                </a:solidFill>
                <a:latin typeface="+mn-lt"/>
              </a:defRPr>
            </a:lvl3pPr>
            <a:lvl4pPr>
              <a:defRPr sz="2933">
                <a:solidFill>
                  <a:schemeClr val="tx1">
                    <a:lumMod val="75000"/>
                    <a:lumOff val="25000"/>
                  </a:schemeClr>
                </a:solidFill>
                <a:latin typeface="+mn-lt"/>
              </a:defRPr>
            </a:lvl4pPr>
            <a:lvl5pPr>
              <a:defRPr sz="2933">
                <a:solidFill>
                  <a:schemeClr val="tx1">
                    <a:lumMod val="75000"/>
                    <a:lumOff val="25000"/>
                  </a:schemeClr>
                </a:solidFill>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Giske: predictive brain</a:t>
            </a:r>
            <a:endParaRPr lang="nb-NO" dirty="0"/>
          </a:p>
        </p:txBody>
      </p:sp>
      <p:sp>
        <p:nvSpPr>
          <p:cNvPr id="5" name="Plassholder for bunntekst 4"/>
          <p:cNvSpPr>
            <a:spLocks noGrp="1"/>
          </p:cNvSpPr>
          <p:nvPr>
            <p:ph type="ftr" sz="quarter" idx="11"/>
          </p:nvPr>
        </p:nvSpPr>
        <p:spPr/>
        <p:txBody>
          <a:bodyPr/>
          <a:lstStyle/>
          <a:p>
            <a:r>
              <a:rPr lang="nb-NO"/>
              <a:t>Universitetet i Bergen</a:t>
            </a:r>
            <a:endParaRPr lang="nb-NO" dirty="0"/>
          </a:p>
        </p:txBody>
      </p:sp>
      <p:sp>
        <p:nvSpPr>
          <p:cNvPr id="6" name="Plassholder for lysbildenummer 5"/>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3811293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hvit med grå ram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3" name="Plassholder for innhold 2"/>
          <p:cNvSpPr>
            <a:spLocks noGrp="1"/>
          </p:cNvSpPr>
          <p:nvPr>
            <p:ph idx="1"/>
          </p:nvPr>
        </p:nvSpPr>
        <p:spPr>
          <a:xfrm>
            <a:off x="1363893" y="1941267"/>
            <a:ext cx="9532640" cy="3888000"/>
          </a:xfrm>
        </p:spPr>
        <p:txBody>
          <a:bodyPr/>
          <a:lstStyle>
            <a:lvl1pPr>
              <a:defRPr sz="3200">
                <a:solidFill>
                  <a:schemeClr val="tx1">
                    <a:lumMod val="75000"/>
                    <a:lumOff val="25000"/>
                  </a:schemeClr>
                </a:solidFill>
                <a:latin typeface="+mn-lt"/>
              </a:defRPr>
            </a:lvl1pPr>
            <a:lvl2pPr>
              <a:defRPr sz="3200">
                <a:solidFill>
                  <a:schemeClr val="tx1">
                    <a:lumMod val="75000"/>
                    <a:lumOff val="25000"/>
                  </a:schemeClr>
                </a:solidFill>
                <a:latin typeface="+mn-lt"/>
              </a:defRPr>
            </a:lvl2pPr>
            <a:lvl3pPr>
              <a:defRPr sz="2933">
                <a:solidFill>
                  <a:schemeClr val="tx1">
                    <a:lumMod val="75000"/>
                    <a:lumOff val="25000"/>
                  </a:schemeClr>
                </a:solidFill>
                <a:latin typeface="+mn-lt"/>
              </a:defRPr>
            </a:lvl3pPr>
            <a:lvl4pPr>
              <a:defRPr sz="2933">
                <a:solidFill>
                  <a:schemeClr val="tx1">
                    <a:lumMod val="75000"/>
                    <a:lumOff val="25000"/>
                  </a:schemeClr>
                </a:solidFill>
                <a:latin typeface="+mn-lt"/>
              </a:defRPr>
            </a:lvl4pPr>
            <a:lvl5pPr>
              <a:defRPr sz="2933">
                <a:solidFill>
                  <a:schemeClr val="tx1">
                    <a:lumMod val="75000"/>
                    <a:lumOff val="25000"/>
                  </a:schemeClr>
                </a:solidFill>
                <a:latin typeface="+mn-lt"/>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10"/>
          </p:nvPr>
        </p:nvSpPr>
        <p:spPr/>
        <p:txBody>
          <a:bodyPr/>
          <a:lstStyle/>
          <a:p>
            <a:r>
              <a:rPr lang="nb-NO"/>
              <a:t>Giske: predictive brain</a:t>
            </a:r>
            <a:endParaRPr lang="nb-NO" dirty="0"/>
          </a:p>
        </p:txBody>
      </p:sp>
      <p:sp>
        <p:nvSpPr>
          <p:cNvPr id="5" name="Plassholder for bunntekst 4"/>
          <p:cNvSpPr>
            <a:spLocks noGrp="1"/>
          </p:cNvSpPr>
          <p:nvPr>
            <p:ph type="ftr" sz="quarter" idx="11"/>
          </p:nvPr>
        </p:nvSpPr>
        <p:spPr/>
        <p:txBody>
          <a:bodyPr/>
          <a:lstStyle/>
          <a:p>
            <a:r>
              <a:rPr lang="nb-NO"/>
              <a:t>Universitetet i Bergen</a:t>
            </a:r>
            <a:endParaRPr lang="nb-NO" dirty="0"/>
          </a:p>
        </p:txBody>
      </p:sp>
      <p:sp>
        <p:nvSpPr>
          <p:cNvPr id="6" name="Plassholder for lysbildenummer 5"/>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2935863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s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363894" y="1119882"/>
            <a:ext cx="8779701" cy="3533255"/>
          </a:xfrm>
        </p:spPr>
        <p:txBody>
          <a:bodyPr anchor="t" anchorCtr="0">
            <a:normAutofit/>
          </a:bodyPr>
          <a:lstStyle>
            <a:lvl1pPr>
              <a:lnSpc>
                <a:spcPts val="8000"/>
              </a:lnSpc>
              <a:defRPr sz="6667" b="1" i="0" u="none">
                <a:solidFill>
                  <a:srgbClr val="FFFFFF"/>
                </a:solidFill>
                <a:latin typeface="+mj-lt"/>
              </a:defRPr>
            </a:lvl1pPr>
          </a:lstStyle>
          <a:p>
            <a:r>
              <a:rPr lang="nb-NO" dirty="0"/>
              <a:t>Klikk for å redigere tittelstil</a:t>
            </a:r>
          </a:p>
        </p:txBody>
      </p:sp>
    </p:spTree>
    <p:extLst>
      <p:ext uri="{BB962C8B-B14F-4D97-AF65-F5344CB8AC3E}">
        <p14:creationId xmlns:p14="http://schemas.microsoft.com/office/powerpoint/2010/main" val="3650139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Siste s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706683" y="5061182"/>
            <a:ext cx="6778635" cy="293117"/>
          </a:xfrm>
          <a:prstGeom prst="rect">
            <a:avLst/>
          </a:prstGeom>
        </p:spPr>
        <p:txBody>
          <a:bodyPr lIns="0" tIns="0" rIns="0" bIns="0"/>
          <a:lstStyle>
            <a:lvl1pPr algn="ctr">
              <a:defRPr sz="2133" cap="all" spc="133" baseline="0">
                <a:solidFill>
                  <a:schemeClr val="tx1">
                    <a:lumMod val="50000"/>
                    <a:lumOff val="50000"/>
                  </a:schemeClr>
                </a:solidFill>
                <a:latin typeface="Times New Roman" panose="02020603050405020304" pitchFamily="18" charset="0"/>
                <a:cs typeface="Times New Roman" panose="02020603050405020304" pitchFamily="18" charset="0"/>
              </a:defRPr>
            </a:lvl1pPr>
          </a:lstStyle>
          <a:p>
            <a:r>
              <a:rPr lang="nb-NO"/>
              <a:t>Universitetet i Bergen</a:t>
            </a:r>
            <a:endParaRPr lang="nb-NO" dirty="0"/>
          </a:p>
        </p:txBody>
      </p:sp>
    </p:spTree>
    <p:extLst>
      <p:ext uri="{BB962C8B-B14F-4D97-AF65-F5344CB8AC3E}">
        <p14:creationId xmlns:p14="http://schemas.microsoft.com/office/powerpoint/2010/main" val="1514383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to spalt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1363894" y="1940835"/>
            <a:ext cx="4540085" cy="3888432"/>
          </a:xfrm>
        </p:spPr>
        <p:txBody>
          <a:bodyPr/>
          <a:lstStyle>
            <a:lvl1pPr>
              <a:defRPr sz="2933">
                <a:solidFill>
                  <a:schemeClr val="tx1">
                    <a:lumMod val="75000"/>
                    <a:lumOff val="25000"/>
                  </a:schemeClr>
                </a:solidFill>
              </a:defRPr>
            </a:lvl1pPr>
            <a:lvl2pPr>
              <a:defRPr sz="2933">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336533" y="1940835"/>
            <a:ext cx="4560000" cy="3888432"/>
          </a:xfrm>
        </p:spPr>
        <p:txBody>
          <a:bodyPr/>
          <a:lstStyle>
            <a:lvl1pPr>
              <a:defRPr sz="2933">
                <a:solidFill>
                  <a:schemeClr val="tx1">
                    <a:lumMod val="75000"/>
                    <a:lumOff val="25000"/>
                  </a:schemeClr>
                </a:solidFill>
              </a:defRPr>
            </a:lvl1pPr>
            <a:lvl2pPr>
              <a:defRPr sz="2933">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2" name="Plassholder for dato 1"/>
          <p:cNvSpPr>
            <a:spLocks noGrp="1"/>
          </p:cNvSpPr>
          <p:nvPr>
            <p:ph type="dt" sz="half" idx="10"/>
          </p:nvPr>
        </p:nvSpPr>
        <p:spPr/>
        <p:txBody>
          <a:bodyPr/>
          <a:lstStyle/>
          <a:p>
            <a:r>
              <a:rPr lang="nb-NO"/>
              <a:t>Giske: predictive brain</a:t>
            </a:r>
            <a:endParaRPr lang="nb-NO" dirty="0"/>
          </a:p>
        </p:txBody>
      </p:sp>
      <p:sp>
        <p:nvSpPr>
          <p:cNvPr id="5" name="Plassholder for bunntekst 4"/>
          <p:cNvSpPr>
            <a:spLocks noGrp="1"/>
          </p:cNvSpPr>
          <p:nvPr>
            <p:ph type="ftr" sz="quarter" idx="11"/>
          </p:nvPr>
        </p:nvSpPr>
        <p:spPr/>
        <p:txBody>
          <a:bodyPr/>
          <a:lstStyle/>
          <a:p>
            <a:r>
              <a:rPr lang="nb-NO"/>
              <a:t>Universitetet i Bergen</a:t>
            </a:r>
            <a:endParaRPr lang="nb-NO" dirty="0"/>
          </a:p>
        </p:txBody>
      </p:sp>
      <p:sp>
        <p:nvSpPr>
          <p:cNvPr id="6" name="Plassholder for lysbildenummer 5"/>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1674595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tel og to spalter med titler">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363893" y="2108853"/>
            <a:ext cx="4560000" cy="576064"/>
          </a:xfrm>
        </p:spPr>
        <p:txBody>
          <a:bodyPr anchor="b">
            <a:noAutofit/>
          </a:bodyPr>
          <a:lstStyle>
            <a:lvl1pPr marL="0" indent="0">
              <a:buNone/>
              <a:defRPr sz="2667" b="1" i="0">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dirty="0"/>
              <a:t>Klikk for å redigere tekststiler i malen</a:t>
            </a:r>
          </a:p>
        </p:txBody>
      </p:sp>
      <p:sp>
        <p:nvSpPr>
          <p:cNvPr id="5" name="Plassholder for tekst 4"/>
          <p:cNvSpPr>
            <a:spLocks noGrp="1"/>
          </p:cNvSpPr>
          <p:nvPr>
            <p:ph type="body" sz="quarter" idx="3"/>
          </p:nvPr>
        </p:nvSpPr>
        <p:spPr>
          <a:xfrm>
            <a:off x="6336533" y="2108853"/>
            <a:ext cx="4560000" cy="576064"/>
          </a:xfrm>
        </p:spPr>
        <p:txBody>
          <a:bodyPr anchor="b">
            <a:noAutofit/>
          </a:bodyPr>
          <a:lstStyle>
            <a:lvl1pPr marL="0" indent="0">
              <a:buNone/>
              <a:defRPr sz="2667" b="1" i="0">
                <a:latin typeface="+mn-lt"/>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b-NO" dirty="0"/>
              <a:t>Klikk for å redigere tekststiler i malen</a:t>
            </a:r>
          </a:p>
        </p:txBody>
      </p:sp>
      <p:sp>
        <p:nvSpPr>
          <p:cNvPr id="10" name="Plassholder for innhold 2"/>
          <p:cNvSpPr>
            <a:spLocks noGrp="1"/>
          </p:cNvSpPr>
          <p:nvPr>
            <p:ph sz="half" idx="13"/>
          </p:nvPr>
        </p:nvSpPr>
        <p:spPr>
          <a:xfrm>
            <a:off x="1363893" y="2789794"/>
            <a:ext cx="4560000" cy="3135484"/>
          </a:xfrm>
        </p:spPr>
        <p:txBody>
          <a:bodyPr/>
          <a:lstStyle>
            <a:lvl1pPr>
              <a:defRPr sz="2933">
                <a:solidFill>
                  <a:schemeClr val="tx1">
                    <a:lumMod val="75000"/>
                    <a:lumOff val="25000"/>
                  </a:schemeClr>
                </a:solidFill>
              </a:defRPr>
            </a:lvl1pPr>
            <a:lvl2pPr>
              <a:defRPr sz="2933">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1" name="Plassholder for innhold 3"/>
          <p:cNvSpPr>
            <a:spLocks noGrp="1"/>
          </p:cNvSpPr>
          <p:nvPr>
            <p:ph sz="half" idx="2"/>
          </p:nvPr>
        </p:nvSpPr>
        <p:spPr>
          <a:xfrm>
            <a:off x="6336533" y="2789794"/>
            <a:ext cx="4560000" cy="3135484"/>
          </a:xfrm>
        </p:spPr>
        <p:txBody>
          <a:bodyPr/>
          <a:lstStyle>
            <a:lvl1pPr>
              <a:defRPr sz="2933">
                <a:solidFill>
                  <a:schemeClr val="tx1">
                    <a:lumMod val="75000"/>
                    <a:lumOff val="25000"/>
                  </a:schemeClr>
                </a:solidFill>
              </a:defRPr>
            </a:lvl1pPr>
            <a:lvl2pPr>
              <a:defRPr sz="2933">
                <a:solidFill>
                  <a:schemeClr val="tx1">
                    <a:lumMod val="75000"/>
                    <a:lumOff val="25000"/>
                  </a:schemeClr>
                </a:solidFill>
              </a:defRPr>
            </a:lvl2pPr>
            <a:lvl3pPr>
              <a:defRPr sz="2667">
                <a:solidFill>
                  <a:schemeClr val="tx1">
                    <a:lumMod val="75000"/>
                    <a:lumOff val="25000"/>
                  </a:schemeClr>
                </a:solidFill>
              </a:defRPr>
            </a:lvl3pPr>
            <a:lvl4pPr>
              <a:defRPr sz="2667">
                <a:solidFill>
                  <a:schemeClr val="tx1">
                    <a:lumMod val="75000"/>
                    <a:lumOff val="25000"/>
                  </a:schemeClr>
                </a:solidFill>
              </a:defRPr>
            </a:lvl4pPr>
            <a:lvl5pPr>
              <a:defRPr sz="2667">
                <a:solidFill>
                  <a:schemeClr val="tx1">
                    <a:lumMod val="75000"/>
                    <a:lumOff val="25000"/>
                  </a:schemeClr>
                </a:solidFill>
              </a:defRPr>
            </a:lvl5pPr>
            <a:lvl6pPr>
              <a:defRPr sz="2400"/>
            </a:lvl6pPr>
            <a:lvl7pPr>
              <a:defRPr sz="2400"/>
            </a:lvl7pPr>
            <a:lvl8pPr>
              <a:defRPr sz="2400"/>
            </a:lvl8pPr>
            <a:lvl9pPr>
              <a:defRPr sz="2400"/>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2"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2" name="Plassholder for dato 1"/>
          <p:cNvSpPr>
            <a:spLocks noGrp="1"/>
          </p:cNvSpPr>
          <p:nvPr>
            <p:ph type="dt" sz="half" idx="14"/>
          </p:nvPr>
        </p:nvSpPr>
        <p:spPr/>
        <p:txBody>
          <a:bodyPr/>
          <a:lstStyle/>
          <a:p>
            <a:r>
              <a:rPr lang="nb-NO"/>
              <a:t>Giske: predictive brain</a:t>
            </a:r>
            <a:endParaRPr lang="nb-NO" dirty="0"/>
          </a:p>
        </p:txBody>
      </p:sp>
      <p:sp>
        <p:nvSpPr>
          <p:cNvPr id="4" name="Plassholder for bunntekst 3"/>
          <p:cNvSpPr>
            <a:spLocks noGrp="1"/>
          </p:cNvSpPr>
          <p:nvPr>
            <p:ph type="ftr" sz="quarter" idx="15"/>
          </p:nvPr>
        </p:nvSpPr>
        <p:spPr/>
        <p:txBody>
          <a:bodyPr/>
          <a:lstStyle/>
          <a:p>
            <a:r>
              <a:rPr lang="nb-NO"/>
              <a:t>Universitetet i Bergen</a:t>
            </a:r>
            <a:endParaRPr lang="nb-NO" dirty="0"/>
          </a:p>
        </p:txBody>
      </p:sp>
      <p:sp>
        <p:nvSpPr>
          <p:cNvPr id="6" name="Plassholder for lysbildenummer 5"/>
          <p:cNvSpPr>
            <a:spLocks noGrp="1"/>
          </p:cNvSpPr>
          <p:nvPr>
            <p:ph type="sldNum" sz="quarter" idx="16"/>
          </p:nvPr>
        </p:nvSpPr>
        <p:spPr/>
        <p:txBody>
          <a:bodyPr/>
          <a:lstStyle/>
          <a:p>
            <a:r>
              <a:rPr lang="nb-NO"/>
              <a:t>Side </a:t>
            </a:r>
            <a:fld id="{06C54713-27B5-4268-B680-29C9FB350413}" type="slidenum">
              <a:rPr lang="nb-NO" smtClean="0"/>
              <a:pPr/>
              <a:t>‹#›</a:t>
            </a:fld>
            <a:endParaRPr lang="nb-NO" dirty="0"/>
          </a:p>
        </p:txBody>
      </p:sp>
      <p:pic>
        <p:nvPicPr>
          <p:cNvPr id="15" name="Bilde 1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17912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B23AB-B588-7BA8-7B23-96343137DB25}"/>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D5EC5301-FC03-D672-0275-0D14D6E32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9C7C45C4-6387-A4FE-6C76-F2129E399C58}"/>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A59FF1EB-32CA-1EB7-2211-18E7044C823C}"/>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6F97EC8-1D1B-3490-53FA-3F4B01070B30}"/>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327359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med grafikk">
    <p:spTree>
      <p:nvGrpSpPr>
        <p:cNvPr id="1" name=""/>
        <p:cNvGrpSpPr/>
        <p:nvPr/>
      </p:nvGrpSpPr>
      <p:grpSpPr>
        <a:xfrm>
          <a:off x="0" y="0"/>
          <a:ext cx="0" cy="0"/>
          <a:chOff x="0" y="0"/>
          <a:chExt cx="0" cy="0"/>
        </a:xfrm>
      </p:grpSpPr>
      <p:sp>
        <p:nvSpPr>
          <p:cNvPr id="2" name="Tittel 1"/>
          <p:cNvSpPr>
            <a:spLocks noGrp="1"/>
          </p:cNvSpPr>
          <p:nvPr>
            <p:ph type="title"/>
          </p:nvPr>
        </p:nvSpPr>
        <p:spPr>
          <a:xfrm>
            <a:off x="1363893" y="1033167"/>
            <a:ext cx="9532640" cy="652935"/>
          </a:xfrm>
        </p:spPr>
        <p:txBody>
          <a:bodyPr>
            <a:normAutofit/>
          </a:bodyPr>
          <a:lstStyle>
            <a:lvl1pPr algn="l">
              <a:lnSpc>
                <a:spcPts val="4800"/>
              </a:lnSpc>
              <a:defRPr sz="4000"/>
            </a:lvl1pPr>
          </a:lstStyle>
          <a:p>
            <a:r>
              <a:rPr lang="nb-NO" dirty="0"/>
              <a:t>Klikk for å redigere tittelstil</a:t>
            </a:r>
          </a:p>
        </p:txBody>
      </p:sp>
      <p:sp>
        <p:nvSpPr>
          <p:cNvPr id="7" name="Plassholder for innhold 2"/>
          <p:cNvSpPr>
            <a:spLocks noGrp="1"/>
          </p:cNvSpPr>
          <p:nvPr>
            <p:ph idx="1"/>
          </p:nvPr>
        </p:nvSpPr>
        <p:spPr>
          <a:xfrm>
            <a:off x="1363893" y="1941267"/>
            <a:ext cx="9532640" cy="3888000"/>
          </a:xfrm>
        </p:spPr>
        <p:txBody>
          <a:bodyPr/>
          <a:lstStyle>
            <a:lvl1pPr>
              <a:defRPr sz="3467">
                <a:solidFill>
                  <a:schemeClr val="tx1">
                    <a:lumMod val="75000"/>
                    <a:lumOff val="25000"/>
                  </a:schemeClr>
                </a:solidFill>
                <a:latin typeface="+mn-lt"/>
              </a:defRPr>
            </a:lvl1pPr>
            <a:lvl2pPr>
              <a:defRPr sz="3467">
                <a:solidFill>
                  <a:schemeClr val="tx1">
                    <a:lumMod val="75000"/>
                    <a:lumOff val="25000"/>
                  </a:schemeClr>
                </a:solidFill>
                <a:latin typeface="Myriad Pro"/>
              </a:defRPr>
            </a:lvl2pPr>
            <a:lvl3pPr>
              <a:defRPr sz="2933">
                <a:solidFill>
                  <a:schemeClr val="tx1">
                    <a:lumMod val="75000"/>
                    <a:lumOff val="25000"/>
                  </a:schemeClr>
                </a:solidFill>
                <a:latin typeface="Myriad Pro"/>
              </a:defRPr>
            </a:lvl3pPr>
            <a:lvl4pPr>
              <a:defRPr sz="2933">
                <a:solidFill>
                  <a:schemeClr val="tx1">
                    <a:lumMod val="75000"/>
                    <a:lumOff val="25000"/>
                  </a:schemeClr>
                </a:solidFill>
                <a:latin typeface="Myriad Pro"/>
              </a:defRPr>
            </a:lvl4pPr>
            <a:lvl5pPr>
              <a:defRPr sz="2933">
                <a:solidFill>
                  <a:schemeClr val="tx1">
                    <a:lumMod val="75000"/>
                    <a:lumOff val="25000"/>
                  </a:schemeClr>
                </a:solidFill>
                <a:latin typeface="Myriad Pro"/>
              </a:defRPr>
            </a:lvl5pPr>
          </a:lstStyle>
          <a:p>
            <a:pPr lvl="0"/>
            <a:endParaRPr lang="nb-NO" dirty="0"/>
          </a:p>
        </p:txBody>
      </p:sp>
      <p:pic>
        <p:nvPicPr>
          <p:cNvPr id="11" name="Bild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2399592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side med bunnteks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a:t>Giske: predictive brain</a:t>
            </a:r>
            <a:endParaRPr lang="nb-NO" dirty="0"/>
          </a:p>
        </p:txBody>
      </p:sp>
      <p:sp>
        <p:nvSpPr>
          <p:cNvPr id="3" name="Plassholder for bunntekst 2"/>
          <p:cNvSpPr>
            <a:spLocks noGrp="1"/>
          </p:cNvSpPr>
          <p:nvPr>
            <p:ph type="ftr" sz="quarter" idx="11"/>
          </p:nvPr>
        </p:nvSpPr>
        <p:spPr/>
        <p:txBody>
          <a:bodyPr/>
          <a:lstStyle/>
          <a:p>
            <a:r>
              <a:rPr lang="nb-NO"/>
              <a:t>Universitetet i Bergen</a:t>
            </a:r>
            <a:endParaRPr lang="nb-NO" dirty="0"/>
          </a:p>
        </p:txBody>
      </p:sp>
      <p:sp>
        <p:nvSpPr>
          <p:cNvPr id="4" name="Plassholder for lysbildenummer 3"/>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0" name="Bild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7676733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ide">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r>
              <a:rPr lang="nb-NO"/>
              <a:t>Universitetet i Bergen</a:t>
            </a:r>
            <a:endParaRPr lang="nb-NO" dirty="0"/>
          </a:p>
        </p:txBody>
      </p:sp>
    </p:spTree>
    <p:extLst>
      <p:ext uri="{BB962C8B-B14F-4D97-AF65-F5344CB8AC3E}">
        <p14:creationId xmlns:p14="http://schemas.microsoft.com/office/powerpoint/2010/main" val="3127255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ingress og tekst">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786093" y="1941267"/>
            <a:ext cx="6129800" cy="3888000"/>
          </a:xfrm>
        </p:spPr>
        <p:txBody>
          <a:bodyPr/>
          <a:lstStyle>
            <a:lvl1pPr>
              <a:defRPr sz="2933"/>
            </a:lvl1pPr>
            <a:lvl2pPr>
              <a:defRPr sz="2933"/>
            </a:lvl2pPr>
            <a:lvl3pPr>
              <a:defRPr sz="2667"/>
            </a:lvl3pPr>
            <a:lvl4pPr>
              <a:defRPr sz="2667"/>
            </a:lvl4pPr>
            <a:lvl5pPr>
              <a:defRPr sz="2667"/>
            </a:lvl5pPr>
            <a:lvl6pPr>
              <a:defRPr sz="2667"/>
            </a:lvl6pPr>
            <a:lvl7pPr>
              <a:defRPr sz="2667"/>
            </a:lvl7pPr>
            <a:lvl8pPr>
              <a:defRPr sz="2667"/>
            </a:lvl8pPr>
            <a:lvl9pPr>
              <a:defRPr sz="2667"/>
            </a:lvl9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p:nvPr>
        </p:nvSpPr>
        <p:spPr>
          <a:xfrm>
            <a:off x="1363895" y="1941267"/>
            <a:ext cx="3146988" cy="3888000"/>
          </a:xfrm>
        </p:spPr>
        <p:txBody>
          <a:bodyPr>
            <a:normAutofit/>
          </a:bodyPr>
          <a:lstStyle>
            <a:lvl1pPr marL="0" indent="0">
              <a:buNone/>
              <a:defRPr sz="29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dirty="0"/>
              <a:t>Klikk for å redigere tekststiler i malen</a:t>
            </a:r>
          </a:p>
        </p:txBody>
      </p:sp>
      <p:sp>
        <p:nvSpPr>
          <p:cNvPr id="8"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2" name="Plassholder for dato 1"/>
          <p:cNvSpPr>
            <a:spLocks noGrp="1"/>
          </p:cNvSpPr>
          <p:nvPr>
            <p:ph type="dt" sz="half" idx="10"/>
          </p:nvPr>
        </p:nvSpPr>
        <p:spPr/>
        <p:txBody>
          <a:bodyPr/>
          <a:lstStyle/>
          <a:p>
            <a:r>
              <a:rPr lang="nb-NO"/>
              <a:t>Giske: predictive brain</a:t>
            </a:r>
            <a:endParaRPr lang="nb-NO" dirty="0"/>
          </a:p>
        </p:txBody>
      </p:sp>
      <p:sp>
        <p:nvSpPr>
          <p:cNvPr id="5" name="Plassholder for bunntekst 4"/>
          <p:cNvSpPr>
            <a:spLocks noGrp="1"/>
          </p:cNvSpPr>
          <p:nvPr>
            <p:ph type="ftr" sz="quarter" idx="11"/>
          </p:nvPr>
        </p:nvSpPr>
        <p:spPr/>
        <p:txBody>
          <a:bodyPr/>
          <a:lstStyle/>
          <a:p>
            <a:r>
              <a:rPr lang="nb-NO"/>
              <a:t>Universitetet i Bergen</a:t>
            </a:r>
            <a:endParaRPr lang="nb-NO" dirty="0"/>
          </a:p>
        </p:txBody>
      </p:sp>
      <p:sp>
        <p:nvSpPr>
          <p:cNvPr id="6" name="Plassholder for lysbildenummer 5"/>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1659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363893" y="4653136"/>
            <a:ext cx="9552000" cy="566739"/>
          </a:xfrm>
        </p:spPr>
        <p:txBody>
          <a:bodyPr anchor="b">
            <a:normAutofit/>
          </a:bodyPr>
          <a:lstStyle>
            <a:lvl1pPr algn="l">
              <a:lnSpc>
                <a:spcPts val="4800"/>
              </a:lnSpc>
              <a:defRPr sz="4000" b="1" i="0">
                <a:solidFill>
                  <a:srgbClr val="8FA968"/>
                </a:solidFill>
              </a:defRPr>
            </a:lvl1pPr>
          </a:lstStyle>
          <a:p>
            <a:r>
              <a:rPr lang="nb-NO" dirty="0"/>
              <a:t>Klikk for å redigere tittelstil</a:t>
            </a:r>
          </a:p>
        </p:txBody>
      </p:sp>
      <p:sp>
        <p:nvSpPr>
          <p:cNvPr id="3" name="Plassholder for bilde 2"/>
          <p:cNvSpPr>
            <a:spLocks noGrp="1"/>
          </p:cNvSpPr>
          <p:nvPr>
            <p:ph type="pic" idx="1"/>
          </p:nvPr>
        </p:nvSpPr>
        <p:spPr>
          <a:xfrm>
            <a:off x="1363893" y="1124745"/>
            <a:ext cx="9552000" cy="3464297"/>
          </a:xfrm>
        </p:spPr>
        <p:txBody>
          <a:bodyPr>
            <a:normAutofit/>
          </a:bodyPr>
          <a:lstStyle>
            <a:lvl1pPr marL="0" indent="0">
              <a:buNone/>
              <a:defRPr sz="16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b-NO" dirty="0"/>
              <a:t>Dra bildet til plassholderen eller klikk ikonet for å legge til</a:t>
            </a:r>
          </a:p>
        </p:txBody>
      </p:sp>
      <p:sp>
        <p:nvSpPr>
          <p:cNvPr id="4" name="Plassholder for tekst 3"/>
          <p:cNvSpPr>
            <a:spLocks noGrp="1"/>
          </p:cNvSpPr>
          <p:nvPr>
            <p:ph type="body" sz="half" idx="2"/>
          </p:nvPr>
        </p:nvSpPr>
        <p:spPr>
          <a:xfrm>
            <a:off x="1363893" y="5301209"/>
            <a:ext cx="9552000" cy="804863"/>
          </a:xfrm>
        </p:spPr>
        <p:txBody>
          <a:bodyPr>
            <a:normAutofit/>
          </a:bodyPr>
          <a:lstStyle>
            <a:lvl1pPr marL="0" indent="0">
              <a:buNone/>
              <a:defRPr sz="29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b-NO" dirty="0"/>
              <a:t>Klikk for å redigere tekststiler i malen</a:t>
            </a:r>
          </a:p>
        </p:txBody>
      </p:sp>
      <p:sp>
        <p:nvSpPr>
          <p:cNvPr id="5" name="Plassholder for dato 4"/>
          <p:cNvSpPr>
            <a:spLocks noGrp="1"/>
          </p:cNvSpPr>
          <p:nvPr>
            <p:ph type="dt" sz="half" idx="10"/>
          </p:nvPr>
        </p:nvSpPr>
        <p:spPr/>
        <p:txBody>
          <a:bodyPr/>
          <a:lstStyle/>
          <a:p>
            <a:r>
              <a:rPr lang="nb-NO"/>
              <a:t>Giske: predictive brain</a:t>
            </a:r>
            <a:endParaRPr lang="nb-NO" dirty="0"/>
          </a:p>
        </p:txBody>
      </p:sp>
      <p:sp>
        <p:nvSpPr>
          <p:cNvPr id="6" name="Plassholder for bunntekst 5"/>
          <p:cNvSpPr>
            <a:spLocks noGrp="1"/>
          </p:cNvSpPr>
          <p:nvPr>
            <p:ph type="ftr" sz="quarter" idx="11"/>
          </p:nvPr>
        </p:nvSpPr>
        <p:spPr/>
        <p:txBody>
          <a:bodyPr/>
          <a:lstStyle/>
          <a:p>
            <a:r>
              <a:rPr lang="nb-NO"/>
              <a:t>Universitetet i Bergen</a:t>
            </a:r>
            <a:endParaRPr lang="nb-NO" dirty="0"/>
          </a:p>
        </p:txBody>
      </p:sp>
      <p:sp>
        <p:nvSpPr>
          <p:cNvPr id="7" name="Plassholder for lysbildenummer 6"/>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3" name="Bild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2574074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ddrett tekst">
    <p:spTree>
      <p:nvGrpSpPr>
        <p:cNvPr id="1" name=""/>
        <p:cNvGrpSpPr/>
        <p:nvPr/>
      </p:nvGrpSpPr>
      <p:grpSpPr>
        <a:xfrm>
          <a:off x="0" y="0"/>
          <a:ext cx="0" cy="0"/>
          <a:chOff x="0" y="0"/>
          <a:chExt cx="0" cy="0"/>
        </a:xfrm>
      </p:grpSpPr>
      <p:sp>
        <p:nvSpPr>
          <p:cNvPr id="3" name="Plassholder for loddrett tekst 2"/>
          <p:cNvSpPr>
            <a:spLocks noGrp="1"/>
          </p:cNvSpPr>
          <p:nvPr>
            <p:ph type="body" orient="vert" idx="1"/>
          </p:nvPr>
        </p:nvSpPr>
        <p:spPr>
          <a:xfrm>
            <a:off x="1363893" y="1941267"/>
            <a:ext cx="9532640" cy="3888000"/>
          </a:xfrm>
        </p:spPr>
        <p:txBody>
          <a:bodyPr vert="eaVert">
            <a:normAutofit/>
          </a:bodyPr>
          <a:lstStyle>
            <a:lvl1pPr>
              <a:defRPr sz="3200"/>
            </a:lvl1pPr>
            <a:lvl2pPr>
              <a:defRPr sz="3200"/>
            </a:lvl2pPr>
            <a:lvl3pPr>
              <a:defRPr sz="2667"/>
            </a:lvl3pPr>
            <a:lvl4pPr>
              <a:defRPr sz="2667"/>
            </a:lvl4pPr>
            <a:lvl5pPr>
              <a:defRPr sz="2667"/>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Tittel 1"/>
          <p:cNvSpPr>
            <a:spLocks noGrp="1"/>
          </p:cNvSpPr>
          <p:nvPr>
            <p:ph type="title"/>
          </p:nvPr>
        </p:nvSpPr>
        <p:spPr>
          <a:xfrm>
            <a:off x="1363893" y="1072309"/>
            <a:ext cx="9532640" cy="652935"/>
          </a:xfrm>
        </p:spPr>
        <p:txBody>
          <a:bodyPr>
            <a:noAutofit/>
          </a:bodyPr>
          <a:lstStyle>
            <a:lvl1pPr>
              <a:lnSpc>
                <a:spcPts val="5760"/>
              </a:lnSpc>
              <a:defRPr sz="4533" b="1" i="0"/>
            </a:lvl1pPr>
          </a:lstStyle>
          <a:p>
            <a:r>
              <a:rPr lang="nb-NO" dirty="0"/>
              <a:t>Klikk for å redigere tittelstil</a:t>
            </a:r>
          </a:p>
        </p:txBody>
      </p:sp>
      <p:sp>
        <p:nvSpPr>
          <p:cNvPr id="2" name="Plassholder for dato 1"/>
          <p:cNvSpPr>
            <a:spLocks noGrp="1"/>
          </p:cNvSpPr>
          <p:nvPr>
            <p:ph type="dt" sz="half" idx="10"/>
          </p:nvPr>
        </p:nvSpPr>
        <p:spPr/>
        <p:txBody>
          <a:bodyPr/>
          <a:lstStyle/>
          <a:p>
            <a:r>
              <a:rPr lang="nb-NO"/>
              <a:t>Giske: predictive brain</a:t>
            </a:r>
            <a:endParaRPr lang="nb-NO" dirty="0"/>
          </a:p>
        </p:txBody>
      </p:sp>
      <p:sp>
        <p:nvSpPr>
          <p:cNvPr id="4" name="Plassholder for bunntekst 3"/>
          <p:cNvSpPr>
            <a:spLocks noGrp="1"/>
          </p:cNvSpPr>
          <p:nvPr>
            <p:ph type="ftr" sz="quarter" idx="11"/>
          </p:nvPr>
        </p:nvSpPr>
        <p:spPr/>
        <p:txBody>
          <a:bodyPr/>
          <a:lstStyle/>
          <a:p>
            <a:r>
              <a:rPr lang="nb-NO"/>
              <a:t>Universitetet i Bergen</a:t>
            </a:r>
            <a:endParaRPr lang="nb-NO" dirty="0"/>
          </a:p>
        </p:txBody>
      </p:sp>
      <p:sp>
        <p:nvSpPr>
          <p:cNvPr id="5" name="Plassholder for lysbildenummer 4"/>
          <p:cNvSpPr>
            <a:spLocks noGrp="1"/>
          </p:cNvSpPr>
          <p:nvPr>
            <p:ph type="sldNum" sz="quarter" idx="12"/>
          </p:nvPr>
        </p:nvSpPr>
        <p:spPr/>
        <p:txBody>
          <a:bodyPr/>
          <a:lstStyle/>
          <a:p>
            <a:r>
              <a:rPr lang="nb-NO"/>
              <a:t>Side </a:t>
            </a:r>
            <a:fld id="{06C54713-27B5-4268-B680-29C9FB350413}" type="slidenum">
              <a:rPr lang="nb-NO" smtClean="0"/>
              <a:pPr/>
              <a:t>‹#›</a:t>
            </a:fld>
            <a:endParaRPr lang="nb-NO" dirty="0"/>
          </a:p>
        </p:txBody>
      </p:sp>
      <p:pic>
        <p:nvPicPr>
          <p:cNvPr id="12" name="Bilde 1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944000" y="5637245"/>
            <a:ext cx="768000" cy="768000"/>
          </a:xfrm>
          <a:prstGeom prst="rect">
            <a:avLst/>
          </a:prstGeom>
        </p:spPr>
      </p:pic>
    </p:spTree>
    <p:extLst>
      <p:ext uri="{BB962C8B-B14F-4D97-AF65-F5344CB8AC3E}">
        <p14:creationId xmlns:p14="http://schemas.microsoft.com/office/powerpoint/2010/main" val="33300395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160"/>
            </a:lvl1pPr>
            <a:lvl2pPr marL="411479" indent="0" algn="ctr">
              <a:buNone/>
              <a:defRPr sz="1800"/>
            </a:lvl2pPr>
            <a:lvl3pPr marL="822958" indent="0" algn="ctr">
              <a:buNone/>
              <a:defRPr sz="1620"/>
            </a:lvl3pPr>
            <a:lvl4pPr marL="1234438" indent="0" algn="ctr">
              <a:buNone/>
              <a:defRPr sz="1440"/>
            </a:lvl4pPr>
            <a:lvl5pPr marL="1645917" indent="0" algn="ctr">
              <a:buNone/>
              <a:defRPr sz="1440"/>
            </a:lvl5pPr>
            <a:lvl6pPr marL="2057396" indent="0" algn="ctr">
              <a:buNone/>
              <a:defRPr sz="1440"/>
            </a:lvl6pPr>
            <a:lvl7pPr marL="2468875" indent="0" algn="ctr">
              <a:buNone/>
              <a:defRPr sz="1440"/>
            </a:lvl7pPr>
            <a:lvl8pPr marL="2880354" indent="0" algn="ctr">
              <a:buNone/>
              <a:defRPr sz="1440"/>
            </a:lvl8pPr>
            <a:lvl9pPr marL="3291833"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A1272E-19B8-49B1-8652-4C9CC16E8033}"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1655123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1272E-19B8-49B1-8652-4C9CC16E8033}"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25589142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160">
                <a:solidFill>
                  <a:schemeClr val="tx1">
                    <a:tint val="75000"/>
                  </a:schemeClr>
                </a:solidFill>
              </a:defRPr>
            </a:lvl1pPr>
            <a:lvl2pPr marL="411479" indent="0">
              <a:buNone/>
              <a:defRPr sz="1800">
                <a:solidFill>
                  <a:schemeClr val="tx1">
                    <a:tint val="75000"/>
                  </a:schemeClr>
                </a:solidFill>
              </a:defRPr>
            </a:lvl2pPr>
            <a:lvl3pPr marL="822958" indent="0">
              <a:buNone/>
              <a:defRPr sz="1620">
                <a:solidFill>
                  <a:schemeClr val="tx1">
                    <a:tint val="75000"/>
                  </a:schemeClr>
                </a:solidFill>
              </a:defRPr>
            </a:lvl3pPr>
            <a:lvl4pPr marL="1234438" indent="0">
              <a:buNone/>
              <a:defRPr sz="1440">
                <a:solidFill>
                  <a:schemeClr val="tx1">
                    <a:tint val="75000"/>
                  </a:schemeClr>
                </a:solidFill>
              </a:defRPr>
            </a:lvl4pPr>
            <a:lvl5pPr marL="1645917" indent="0">
              <a:buNone/>
              <a:defRPr sz="1440">
                <a:solidFill>
                  <a:schemeClr val="tx1">
                    <a:tint val="75000"/>
                  </a:schemeClr>
                </a:solidFill>
              </a:defRPr>
            </a:lvl5pPr>
            <a:lvl6pPr marL="2057396" indent="0">
              <a:buNone/>
              <a:defRPr sz="1440">
                <a:solidFill>
                  <a:schemeClr val="tx1">
                    <a:tint val="75000"/>
                  </a:schemeClr>
                </a:solidFill>
              </a:defRPr>
            </a:lvl6pPr>
            <a:lvl7pPr marL="2468875" indent="0">
              <a:buNone/>
              <a:defRPr sz="1440">
                <a:solidFill>
                  <a:schemeClr val="tx1">
                    <a:tint val="75000"/>
                  </a:schemeClr>
                </a:solidFill>
              </a:defRPr>
            </a:lvl7pPr>
            <a:lvl8pPr marL="2880354" indent="0">
              <a:buNone/>
              <a:defRPr sz="1440">
                <a:solidFill>
                  <a:schemeClr val="tx1">
                    <a:tint val="75000"/>
                  </a:schemeClr>
                </a:solidFill>
              </a:defRPr>
            </a:lvl8pPr>
            <a:lvl9pPr marL="3291833" indent="0">
              <a:buNone/>
              <a:defRPr sz="14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A1272E-19B8-49B1-8652-4C9CC16E8033}"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2038953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A1272E-19B8-49B1-8652-4C9CC16E8033}"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578988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F444-57BC-2E0C-6F02-2A6BAE9C55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FE9E6E68-5366-8F08-0DB9-82FC8D7A7B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EC79FA-AC63-8FB3-3EB4-CAF7ECE6CF17}"/>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FC32B110-F145-A45E-6514-0715396AAAD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2D9EA962-528A-08D7-75BC-C0D53403C499}"/>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1024190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160" b="1"/>
            </a:lvl1pPr>
            <a:lvl2pPr marL="411479" indent="0">
              <a:buNone/>
              <a:defRPr sz="1800" b="1"/>
            </a:lvl2pPr>
            <a:lvl3pPr marL="822958" indent="0">
              <a:buNone/>
              <a:defRPr sz="1620" b="1"/>
            </a:lvl3pPr>
            <a:lvl4pPr marL="1234438" indent="0">
              <a:buNone/>
              <a:defRPr sz="1440" b="1"/>
            </a:lvl4pPr>
            <a:lvl5pPr marL="1645917" indent="0">
              <a:buNone/>
              <a:defRPr sz="1440" b="1"/>
            </a:lvl5pPr>
            <a:lvl6pPr marL="2057396" indent="0">
              <a:buNone/>
              <a:defRPr sz="1440" b="1"/>
            </a:lvl6pPr>
            <a:lvl7pPr marL="2468875" indent="0">
              <a:buNone/>
              <a:defRPr sz="1440" b="1"/>
            </a:lvl7pPr>
            <a:lvl8pPr marL="2880354" indent="0">
              <a:buNone/>
              <a:defRPr sz="1440" b="1"/>
            </a:lvl8pPr>
            <a:lvl9pPr marL="3291833" indent="0">
              <a:buNone/>
              <a:defRPr sz="144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160" b="1"/>
            </a:lvl1pPr>
            <a:lvl2pPr marL="411479" indent="0">
              <a:buNone/>
              <a:defRPr sz="1800" b="1"/>
            </a:lvl2pPr>
            <a:lvl3pPr marL="822958" indent="0">
              <a:buNone/>
              <a:defRPr sz="1620" b="1"/>
            </a:lvl3pPr>
            <a:lvl4pPr marL="1234438" indent="0">
              <a:buNone/>
              <a:defRPr sz="1440" b="1"/>
            </a:lvl4pPr>
            <a:lvl5pPr marL="1645917" indent="0">
              <a:buNone/>
              <a:defRPr sz="1440" b="1"/>
            </a:lvl5pPr>
            <a:lvl6pPr marL="2057396" indent="0">
              <a:buNone/>
              <a:defRPr sz="1440" b="1"/>
            </a:lvl6pPr>
            <a:lvl7pPr marL="2468875" indent="0">
              <a:buNone/>
              <a:defRPr sz="1440" b="1"/>
            </a:lvl7pPr>
            <a:lvl8pPr marL="2880354" indent="0">
              <a:buNone/>
              <a:defRPr sz="1440" b="1"/>
            </a:lvl8pPr>
            <a:lvl9pPr marL="3291833" indent="0">
              <a:buNone/>
              <a:defRPr sz="144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A1272E-19B8-49B1-8652-4C9CC16E8033}" type="datetimeFigureOut">
              <a:rPr lang="nb-NO" smtClean="0"/>
              <a:t>15.11.2022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3103255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A1272E-19B8-49B1-8652-4C9CC16E8033}" type="datetimeFigureOut">
              <a:rPr lang="nb-NO" smtClean="0"/>
              <a:t>15.11.2022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3863649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1272E-19B8-49B1-8652-4C9CC16E8033}" type="datetimeFigureOut">
              <a:rPr lang="nb-NO" smtClean="0"/>
              <a:t>15.11.2022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11964077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40"/>
            </a:lvl1pPr>
            <a:lvl2pPr marL="411479" indent="0">
              <a:buNone/>
              <a:defRPr sz="1260"/>
            </a:lvl2pPr>
            <a:lvl3pPr marL="822958" indent="0">
              <a:buNone/>
              <a:defRPr sz="1080"/>
            </a:lvl3pPr>
            <a:lvl4pPr marL="1234438" indent="0">
              <a:buNone/>
              <a:defRPr sz="900"/>
            </a:lvl4pPr>
            <a:lvl5pPr marL="1645917" indent="0">
              <a:buNone/>
              <a:defRPr sz="900"/>
            </a:lvl5pPr>
            <a:lvl6pPr marL="2057396" indent="0">
              <a:buNone/>
              <a:defRPr sz="900"/>
            </a:lvl6pPr>
            <a:lvl7pPr marL="2468875" indent="0">
              <a:buNone/>
              <a:defRPr sz="900"/>
            </a:lvl7pPr>
            <a:lvl8pPr marL="2880354" indent="0">
              <a:buNone/>
              <a:defRPr sz="900"/>
            </a:lvl8pPr>
            <a:lvl9pPr marL="329183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A1272E-19B8-49B1-8652-4C9CC16E8033}"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3272335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2880"/>
            </a:lvl1pPr>
            <a:lvl2pPr marL="411479" indent="0">
              <a:buNone/>
              <a:defRPr sz="2520"/>
            </a:lvl2pPr>
            <a:lvl3pPr marL="822958" indent="0">
              <a:buNone/>
              <a:defRPr sz="2160"/>
            </a:lvl3pPr>
            <a:lvl4pPr marL="1234438" indent="0">
              <a:buNone/>
              <a:defRPr sz="1800"/>
            </a:lvl4pPr>
            <a:lvl5pPr marL="1645917" indent="0">
              <a:buNone/>
              <a:defRPr sz="1800"/>
            </a:lvl5pPr>
            <a:lvl6pPr marL="2057396" indent="0">
              <a:buNone/>
              <a:defRPr sz="1800"/>
            </a:lvl6pPr>
            <a:lvl7pPr marL="2468875" indent="0">
              <a:buNone/>
              <a:defRPr sz="1800"/>
            </a:lvl7pPr>
            <a:lvl8pPr marL="2880354" indent="0">
              <a:buNone/>
              <a:defRPr sz="1800"/>
            </a:lvl8pPr>
            <a:lvl9pPr marL="3291833"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839789" y="2057401"/>
            <a:ext cx="3932237" cy="3811588"/>
          </a:xfrm>
        </p:spPr>
        <p:txBody>
          <a:bodyPr/>
          <a:lstStyle>
            <a:lvl1pPr marL="0" indent="0">
              <a:buNone/>
              <a:defRPr sz="1440"/>
            </a:lvl1pPr>
            <a:lvl2pPr marL="411479" indent="0">
              <a:buNone/>
              <a:defRPr sz="1260"/>
            </a:lvl2pPr>
            <a:lvl3pPr marL="822958" indent="0">
              <a:buNone/>
              <a:defRPr sz="1080"/>
            </a:lvl3pPr>
            <a:lvl4pPr marL="1234438" indent="0">
              <a:buNone/>
              <a:defRPr sz="900"/>
            </a:lvl4pPr>
            <a:lvl5pPr marL="1645917" indent="0">
              <a:buNone/>
              <a:defRPr sz="900"/>
            </a:lvl5pPr>
            <a:lvl6pPr marL="2057396" indent="0">
              <a:buNone/>
              <a:defRPr sz="900"/>
            </a:lvl6pPr>
            <a:lvl7pPr marL="2468875" indent="0">
              <a:buNone/>
              <a:defRPr sz="900"/>
            </a:lvl7pPr>
            <a:lvl8pPr marL="2880354" indent="0">
              <a:buNone/>
              <a:defRPr sz="900"/>
            </a:lvl8pPr>
            <a:lvl9pPr marL="329183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BA1272E-19B8-49B1-8652-4C9CC16E8033}" type="datetimeFigureOut">
              <a:rPr lang="nb-NO" smtClean="0"/>
              <a:t>15.11.2022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1435330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1272E-19B8-49B1-8652-4C9CC16E8033}"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3420436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A1272E-19B8-49B1-8652-4C9CC16E8033}" type="datetimeFigureOut">
              <a:rPr lang="nb-NO" smtClean="0"/>
              <a:t>15.11.2022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28B87E4B-9F4D-4053-9C5B-2771D007921B}" type="slidenum">
              <a:rPr lang="nb-NO" smtClean="0"/>
              <a:t>‹#›</a:t>
            </a:fld>
            <a:endParaRPr lang="nb-NO"/>
          </a:p>
        </p:txBody>
      </p:sp>
    </p:spTree>
    <p:extLst>
      <p:ext uri="{BB962C8B-B14F-4D97-AF65-F5344CB8AC3E}">
        <p14:creationId xmlns:p14="http://schemas.microsoft.com/office/powerpoint/2010/main" val="305334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69C72-2375-2DBD-9BF6-7820AD0C0944}"/>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638B3B5B-610D-55B0-7ADA-DFCCFA7584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B543B5A1-FB24-A5BE-08C5-5B99D20D86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08D23BDA-D955-9D36-F60F-F827A9376ECE}"/>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6" name="Footer Placeholder 5">
            <a:extLst>
              <a:ext uri="{FF2B5EF4-FFF2-40B4-BE49-F238E27FC236}">
                <a16:creationId xmlns:a16="http://schemas.microsoft.com/office/drawing/2014/main" id="{D01FA97E-C522-3DD8-C6A9-FB77A08C0ED6}"/>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29834C5-FFFF-83BE-E86A-A472C58CA05E}"/>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2236712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84AC-94FC-7890-B7BA-801704A32552}"/>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7657503-34CC-2930-E84C-CB6B281980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BA7DB-A2DC-A5D0-EEB1-7346954143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566E695A-28BB-AA13-6378-7067479664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C2ABA2-0FE0-5CCE-C343-D862115BFD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D2212B06-DD53-D29D-56CB-FAF4125A37E7}"/>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8" name="Footer Placeholder 7">
            <a:extLst>
              <a:ext uri="{FF2B5EF4-FFF2-40B4-BE49-F238E27FC236}">
                <a16:creationId xmlns:a16="http://schemas.microsoft.com/office/drawing/2014/main" id="{DA50AF5F-11CB-94B9-0989-F1527D8A02C1}"/>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939809C-562F-CBB9-70EA-0857F763CFDE}"/>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368334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A609-7750-4DDA-7220-AC2E4086931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F9271E06-5048-9541-33F8-ED8FC726762A}"/>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4" name="Footer Placeholder 3">
            <a:extLst>
              <a:ext uri="{FF2B5EF4-FFF2-40B4-BE49-F238E27FC236}">
                <a16:creationId xmlns:a16="http://schemas.microsoft.com/office/drawing/2014/main" id="{23C37405-4CE6-7D22-0819-D09908E08C0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5140AE46-EB62-1B32-BF47-99AD70F197A2}"/>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261989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F0FED-6422-55A6-3388-6927F9238A48}"/>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3" name="Footer Placeholder 2">
            <a:extLst>
              <a:ext uri="{FF2B5EF4-FFF2-40B4-BE49-F238E27FC236}">
                <a16:creationId xmlns:a16="http://schemas.microsoft.com/office/drawing/2014/main" id="{BADB389F-6C28-6F67-63C9-1C6F8B9FA6C7}"/>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DE10B77A-5083-117E-C033-B57FD68D7924}"/>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1986031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9DBC-7373-EFEA-F337-1B1E6D0502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EE694A31-9346-B4ED-B46A-ED24EF9AE5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8CBB9DD4-B676-AA71-22C7-EC8581F5D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9A7C2D-3F31-2D67-39C4-16EC3AC69E87}"/>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6" name="Footer Placeholder 5">
            <a:extLst>
              <a:ext uri="{FF2B5EF4-FFF2-40B4-BE49-F238E27FC236}">
                <a16:creationId xmlns:a16="http://schemas.microsoft.com/office/drawing/2014/main" id="{4B8D673A-7728-83FD-6527-CE38A160C510}"/>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E70CB40-247D-E3DA-5698-E1C19D669EA2}"/>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227333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C6B30-B1A2-28FE-6D74-2A2C6B14F7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4C490942-D828-2004-4E58-5A0142E587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F35AF351-C38F-4CD8-9682-9672C6803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4B8213-3AB7-39FA-8CBA-9280256D1605}"/>
              </a:ext>
            </a:extLst>
          </p:cNvPr>
          <p:cNvSpPr>
            <a:spLocks noGrp="1"/>
          </p:cNvSpPr>
          <p:nvPr>
            <p:ph type="dt" sz="half" idx="10"/>
          </p:nvPr>
        </p:nvSpPr>
        <p:spPr/>
        <p:txBody>
          <a:bodyPr/>
          <a:lstStyle/>
          <a:p>
            <a:fld id="{F0CEB88A-A1B3-431D-8F3E-1CB25DDB1E6C}" type="datetimeFigureOut">
              <a:rPr lang="nb-NO" smtClean="0"/>
              <a:t>15.11.2022</a:t>
            </a:fld>
            <a:endParaRPr lang="nb-NO"/>
          </a:p>
        </p:txBody>
      </p:sp>
      <p:sp>
        <p:nvSpPr>
          <p:cNvPr id="6" name="Footer Placeholder 5">
            <a:extLst>
              <a:ext uri="{FF2B5EF4-FFF2-40B4-BE49-F238E27FC236}">
                <a16:creationId xmlns:a16="http://schemas.microsoft.com/office/drawing/2014/main" id="{4C327AB3-D534-568F-6F32-A048EEA865F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5160A97-3608-3F49-2AAA-BAAA79F31BBA}"/>
              </a:ext>
            </a:extLst>
          </p:cNvPr>
          <p:cNvSpPr>
            <a:spLocks noGrp="1"/>
          </p:cNvSpPr>
          <p:nvPr>
            <p:ph type="sldNum" sz="quarter" idx="12"/>
          </p:nvPr>
        </p:nvSpPr>
        <p:spPr/>
        <p:txBody>
          <a:bodyPr/>
          <a:lstStyle/>
          <a:p>
            <a:fld id="{397DD53C-07A6-4187-B22C-D86DF044AB7B}" type="slidenum">
              <a:rPr lang="nb-NO" smtClean="0"/>
              <a:t>‹#›</a:t>
            </a:fld>
            <a:endParaRPr lang="nb-NO"/>
          </a:p>
        </p:txBody>
      </p:sp>
    </p:spTree>
    <p:extLst>
      <p:ext uri="{BB962C8B-B14F-4D97-AF65-F5344CB8AC3E}">
        <p14:creationId xmlns:p14="http://schemas.microsoft.com/office/powerpoint/2010/main" val="288284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325B-911F-09B0-99F5-40BC1730C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E260A6D3-D8E7-1A9E-30A4-967954AEC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682AF5ED-F7E2-BF62-F66F-A94CAB260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EB88A-A1B3-431D-8F3E-1CB25DDB1E6C}" type="datetimeFigureOut">
              <a:rPr lang="nb-NO" smtClean="0"/>
              <a:t>15.11.2022</a:t>
            </a:fld>
            <a:endParaRPr lang="nb-NO"/>
          </a:p>
        </p:txBody>
      </p:sp>
      <p:sp>
        <p:nvSpPr>
          <p:cNvPr id="5" name="Footer Placeholder 4">
            <a:extLst>
              <a:ext uri="{FF2B5EF4-FFF2-40B4-BE49-F238E27FC236}">
                <a16:creationId xmlns:a16="http://schemas.microsoft.com/office/drawing/2014/main" id="{C98F5372-7F64-5E53-854B-858583BCE4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399454AC-D816-E4B8-89B4-A5E55DA3E4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DD53C-07A6-4187-B22C-D86DF044AB7B}" type="slidenum">
              <a:rPr lang="nb-NO" smtClean="0"/>
              <a:t>‹#›</a:t>
            </a:fld>
            <a:endParaRPr lang="nb-NO"/>
          </a:p>
        </p:txBody>
      </p:sp>
    </p:spTree>
    <p:extLst>
      <p:ext uri="{BB962C8B-B14F-4D97-AF65-F5344CB8AC3E}">
        <p14:creationId xmlns:p14="http://schemas.microsoft.com/office/powerpoint/2010/main" val="1412179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363893" y="1072309"/>
            <a:ext cx="9532640" cy="652935"/>
          </a:xfrm>
          <a:prstGeom prst="rect">
            <a:avLst/>
          </a:prstGeom>
        </p:spPr>
        <p:txBody>
          <a:bodyPr vert="horz" lIns="0" tIns="0" rIns="0" bIns="0" rtlCol="0" anchor="b" anchorCtr="0">
            <a:noAutofit/>
          </a:bodyPr>
          <a:lstStyle/>
          <a:p>
            <a:r>
              <a:rPr lang="nb-NO" dirty="0"/>
              <a:t>Klikk for å redigere tittelstil</a:t>
            </a:r>
          </a:p>
        </p:txBody>
      </p:sp>
      <p:sp>
        <p:nvSpPr>
          <p:cNvPr id="3" name="Plassholder for tekst 2"/>
          <p:cNvSpPr>
            <a:spLocks noGrp="1"/>
          </p:cNvSpPr>
          <p:nvPr>
            <p:ph type="body" idx="1"/>
          </p:nvPr>
        </p:nvSpPr>
        <p:spPr>
          <a:xfrm>
            <a:off x="1363893" y="1941267"/>
            <a:ext cx="9532640" cy="3888000"/>
          </a:xfrm>
          <a:prstGeom prst="rect">
            <a:avLst/>
          </a:prstGeom>
        </p:spPr>
        <p:txBody>
          <a:bodyPr vert="horz" lIns="0" tIns="0" rIns="0" bIns="0" rtlCol="0">
            <a:normAutofit/>
          </a:bodyPr>
          <a:lstStyle/>
          <a:p>
            <a:pPr lvl="0"/>
            <a:r>
              <a:rPr lang="nb-NO" dirty="0"/>
              <a:t>Klikk for å redigere tekststiler</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623392" y="6240000"/>
            <a:ext cx="1248139" cy="216024"/>
          </a:xfrm>
          <a:prstGeom prst="rect">
            <a:avLst/>
          </a:prstGeom>
        </p:spPr>
        <p:txBody>
          <a:bodyPr vert="horz" lIns="0" tIns="0" rIns="0" bIns="0" rtlCol="0" anchor="t" anchorCtr="0"/>
          <a:lstStyle>
            <a:lvl1pPr algn="l">
              <a:defRPr sz="1600">
                <a:solidFill>
                  <a:schemeClr val="bg1">
                    <a:lumMod val="65000"/>
                  </a:schemeClr>
                </a:solidFill>
                <a:latin typeface="Times New Roman" panose="02020603050405020304" pitchFamily="18" charset="0"/>
                <a:cs typeface="Times New Roman" panose="02020603050405020304" pitchFamily="18" charset="0"/>
              </a:defRPr>
            </a:lvl1pPr>
          </a:lstStyle>
          <a:p>
            <a:r>
              <a:rPr lang="nb-NO"/>
              <a:t>Giske: predictive brain</a:t>
            </a:r>
            <a:endParaRPr lang="nb-NO" dirty="0"/>
          </a:p>
        </p:txBody>
      </p:sp>
      <p:sp>
        <p:nvSpPr>
          <p:cNvPr id="6" name="Plassholder for lysbildenummer 5"/>
          <p:cNvSpPr>
            <a:spLocks noGrp="1"/>
          </p:cNvSpPr>
          <p:nvPr>
            <p:ph type="sldNum" sz="quarter" idx="4"/>
          </p:nvPr>
        </p:nvSpPr>
        <p:spPr>
          <a:xfrm>
            <a:off x="2269891" y="6240000"/>
            <a:ext cx="945789" cy="216024"/>
          </a:xfrm>
          <a:prstGeom prst="rect">
            <a:avLst/>
          </a:prstGeom>
        </p:spPr>
        <p:txBody>
          <a:bodyPr vert="horz" lIns="0" tIns="0" rIns="0" bIns="0" rtlCol="0" anchor="t" anchorCtr="0"/>
          <a:lstStyle>
            <a:lvl1pPr algn="l">
              <a:defRPr sz="1600" cap="all">
                <a:solidFill>
                  <a:schemeClr val="bg1">
                    <a:lumMod val="65000"/>
                  </a:schemeClr>
                </a:solidFill>
                <a:latin typeface="Times New Roman" panose="02020603050405020304" pitchFamily="18" charset="0"/>
                <a:cs typeface="Times New Roman" panose="02020603050405020304" pitchFamily="18" charset="0"/>
              </a:defRPr>
            </a:lvl1pPr>
          </a:lstStyle>
          <a:p>
            <a:r>
              <a:rPr lang="nb-NO"/>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1872000" y="518400"/>
            <a:ext cx="8448000" cy="513600"/>
          </a:xfrm>
          <a:prstGeom prst="rect">
            <a:avLst/>
          </a:prstGeom>
        </p:spPr>
        <p:txBody>
          <a:bodyPr lIns="0" tIns="0" rIns="0" bIns="0"/>
          <a:lstStyle>
            <a:lvl1pPr algn="ctr">
              <a:defRPr sz="1600" cap="all" spc="133" baseline="0">
                <a:solidFill>
                  <a:schemeClr val="bg1">
                    <a:lumMod val="65000"/>
                  </a:schemeClr>
                </a:solidFill>
                <a:latin typeface="Times New Roman" panose="02020603050405020304" pitchFamily="18" charset="0"/>
                <a:cs typeface="Times New Roman" panose="02020603050405020304" pitchFamily="18" charset="0"/>
              </a:defRPr>
            </a:lvl1pPr>
          </a:lstStyle>
          <a:p>
            <a:r>
              <a:rPr lang="nb-NO"/>
              <a:t>Universitetet i Bergen</a:t>
            </a:r>
            <a:endParaRPr lang="nb-NO" dirty="0"/>
          </a:p>
        </p:txBody>
      </p:sp>
    </p:spTree>
    <p:extLst>
      <p:ext uri="{BB962C8B-B14F-4D97-AF65-F5344CB8AC3E}">
        <p14:creationId xmlns:p14="http://schemas.microsoft.com/office/powerpoint/2010/main" val="357196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p:txStyles>
    <p:title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lumMod val="75000"/>
              <a:lumOff val="25000"/>
            </a:schemeClr>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933" kern="1200">
          <a:solidFill>
            <a:schemeClr val="tx1">
              <a:lumMod val="75000"/>
              <a:lumOff val="25000"/>
            </a:schemeClr>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933" kern="120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nb-NO"/>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9BA1272E-19B8-49B1-8652-4C9CC16E8033}" type="datetimeFigureOut">
              <a:rPr lang="nb-NO" smtClean="0"/>
              <a:t>15.11.2022</a:t>
            </a:fld>
            <a:endParaRPr lang="nb-N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28B87E4B-9F4D-4053-9C5B-2771D007921B}" type="slidenum">
              <a:rPr lang="nb-NO" smtClean="0"/>
              <a:t>‹#›</a:t>
            </a:fld>
            <a:endParaRPr lang="nb-NO"/>
          </a:p>
        </p:txBody>
      </p:sp>
    </p:spTree>
    <p:extLst>
      <p:ext uri="{BB962C8B-B14F-4D97-AF65-F5344CB8AC3E}">
        <p14:creationId xmlns:p14="http://schemas.microsoft.com/office/powerpoint/2010/main" val="33526941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822958"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9" indent="-205739" algn="l" defTabSz="822958"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18" indent="-205739" algn="l" defTabSz="822958"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698" indent="-205739" algn="l" defTabSz="822958"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77"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56"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35"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15"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094"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73" indent="-205739" algn="l" defTabSz="822958"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58" rtl="0" eaLnBrk="1" latinLnBrk="0" hangingPunct="1">
        <a:defRPr sz="1620" kern="1200">
          <a:solidFill>
            <a:schemeClr val="tx1"/>
          </a:solidFill>
          <a:latin typeface="+mn-lt"/>
          <a:ea typeface="+mn-ea"/>
          <a:cs typeface="+mn-cs"/>
        </a:defRPr>
      </a:lvl1pPr>
      <a:lvl2pPr marL="411479" algn="l" defTabSz="822958" rtl="0" eaLnBrk="1" latinLnBrk="0" hangingPunct="1">
        <a:defRPr sz="1620" kern="1200">
          <a:solidFill>
            <a:schemeClr val="tx1"/>
          </a:solidFill>
          <a:latin typeface="+mn-lt"/>
          <a:ea typeface="+mn-ea"/>
          <a:cs typeface="+mn-cs"/>
        </a:defRPr>
      </a:lvl2pPr>
      <a:lvl3pPr marL="822958" algn="l" defTabSz="822958" rtl="0" eaLnBrk="1" latinLnBrk="0" hangingPunct="1">
        <a:defRPr sz="1620" kern="1200">
          <a:solidFill>
            <a:schemeClr val="tx1"/>
          </a:solidFill>
          <a:latin typeface="+mn-lt"/>
          <a:ea typeface="+mn-ea"/>
          <a:cs typeface="+mn-cs"/>
        </a:defRPr>
      </a:lvl3pPr>
      <a:lvl4pPr marL="1234438" algn="l" defTabSz="822958" rtl="0" eaLnBrk="1" latinLnBrk="0" hangingPunct="1">
        <a:defRPr sz="1620" kern="1200">
          <a:solidFill>
            <a:schemeClr val="tx1"/>
          </a:solidFill>
          <a:latin typeface="+mn-lt"/>
          <a:ea typeface="+mn-ea"/>
          <a:cs typeface="+mn-cs"/>
        </a:defRPr>
      </a:lvl4pPr>
      <a:lvl5pPr marL="1645917" algn="l" defTabSz="822958" rtl="0" eaLnBrk="1" latinLnBrk="0" hangingPunct="1">
        <a:defRPr sz="1620" kern="1200">
          <a:solidFill>
            <a:schemeClr val="tx1"/>
          </a:solidFill>
          <a:latin typeface="+mn-lt"/>
          <a:ea typeface="+mn-ea"/>
          <a:cs typeface="+mn-cs"/>
        </a:defRPr>
      </a:lvl5pPr>
      <a:lvl6pPr marL="2057396" algn="l" defTabSz="822958" rtl="0" eaLnBrk="1" latinLnBrk="0" hangingPunct="1">
        <a:defRPr sz="1620" kern="1200">
          <a:solidFill>
            <a:schemeClr val="tx1"/>
          </a:solidFill>
          <a:latin typeface="+mn-lt"/>
          <a:ea typeface="+mn-ea"/>
          <a:cs typeface="+mn-cs"/>
        </a:defRPr>
      </a:lvl6pPr>
      <a:lvl7pPr marL="2468875" algn="l" defTabSz="822958" rtl="0" eaLnBrk="1" latinLnBrk="0" hangingPunct="1">
        <a:defRPr sz="1620" kern="1200">
          <a:solidFill>
            <a:schemeClr val="tx1"/>
          </a:solidFill>
          <a:latin typeface="+mn-lt"/>
          <a:ea typeface="+mn-ea"/>
          <a:cs typeface="+mn-cs"/>
        </a:defRPr>
      </a:lvl7pPr>
      <a:lvl8pPr marL="2880354" algn="l" defTabSz="822958" rtl="0" eaLnBrk="1" latinLnBrk="0" hangingPunct="1">
        <a:defRPr sz="1620" kern="1200">
          <a:solidFill>
            <a:schemeClr val="tx1"/>
          </a:solidFill>
          <a:latin typeface="+mn-lt"/>
          <a:ea typeface="+mn-ea"/>
          <a:cs typeface="+mn-cs"/>
        </a:defRPr>
      </a:lvl8pPr>
      <a:lvl9pPr marL="3291833" algn="l" defTabSz="822958"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24.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1.bin"/><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gjeringen.no/no/aktuelt/regjeringa-varslar-stortingsmelding-om-dyrevelferd/id2893630/"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411C-54F9-848F-F8F4-C08650909BCF}"/>
              </a:ext>
            </a:extLst>
          </p:cNvPr>
          <p:cNvSpPr>
            <a:spLocks noGrp="1"/>
          </p:cNvSpPr>
          <p:nvPr>
            <p:ph type="ctrTitle"/>
          </p:nvPr>
        </p:nvSpPr>
        <p:spPr/>
        <p:txBody>
          <a:bodyPr/>
          <a:lstStyle/>
          <a:p>
            <a:r>
              <a:rPr lang="en-GB"/>
              <a:t>to be an Atlantic salmon</a:t>
            </a:r>
          </a:p>
        </p:txBody>
      </p:sp>
      <p:sp>
        <p:nvSpPr>
          <p:cNvPr id="3" name="Subtitle 2">
            <a:extLst>
              <a:ext uri="{FF2B5EF4-FFF2-40B4-BE49-F238E27FC236}">
                <a16:creationId xmlns:a16="http://schemas.microsoft.com/office/drawing/2014/main" id="{F1FE193D-9685-73AA-E1B7-08D4EDAC73A3}"/>
              </a:ext>
            </a:extLst>
          </p:cNvPr>
          <p:cNvSpPr>
            <a:spLocks noGrp="1"/>
          </p:cNvSpPr>
          <p:nvPr>
            <p:ph type="subTitle" idx="1"/>
          </p:nvPr>
        </p:nvSpPr>
        <p:spPr/>
        <p:txBody>
          <a:bodyPr/>
          <a:lstStyle/>
          <a:p>
            <a:r>
              <a:rPr lang="en-GB"/>
              <a:t>Jarl Giske, salmon workshop, Bergen Nov 2022</a:t>
            </a:r>
          </a:p>
        </p:txBody>
      </p:sp>
      <p:sp>
        <p:nvSpPr>
          <p:cNvPr id="4" name="Title 1">
            <a:extLst>
              <a:ext uri="{FF2B5EF4-FFF2-40B4-BE49-F238E27FC236}">
                <a16:creationId xmlns:a16="http://schemas.microsoft.com/office/drawing/2014/main" id="{63574558-62DC-FC19-F6B9-CC5B77A1480C}"/>
              </a:ext>
            </a:extLst>
          </p:cNvPr>
          <p:cNvSpPr txBox="1">
            <a:spLocks/>
          </p:cNvSpPr>
          <p:nvPr/>
        </p:nvSpPr>
        <p:spPr>
          <a:xfrm>
            <a:off x="1524000" y="1171662"/>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What is it like</a:t>
            </a:r>
          </a:p>
          <a:p>
            <a:r>
              <a:rPr lang="en-GB" dirty="0"/>
              <a:t>                                             ?</a:t>
            </a:r>
          </a:p>
        </p:txBody>
      </p:sp>
    </p:spTree>
    <p:extLst>
      <p:ext uri="{BB962C8B-B14F-4D97-AF65-F5344CB8AC3E}">
        <p14:creationId xmlns:p14="http://schemas.microsoft.com/office/powerpoint/2010/main" val="392454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98CE16A-C300-B3D2-3CCE-F11B78AE0D89}"/>
              </a:ext>
            </a:extLst>
          </p:cNvPr>
          <p:cNvSpPr>
            <a:spLocks noGrp="1"/>
          </p:cNvSpPr>
          <p:nvPr>
            <p:ph idx="1"/>
          </p:nvPr>
        </p:nvSpPr>
        <p:spPr>
          <a:xfrm>
            <a:off x="856593" y="1779464"/>
            <a:ext cx="10515600" cy="4351338"/>
          </a:xfrm>
        </p:spPr>
        <p:txBody>
          <a:bodyPr/>
          <a:lstStyle/>
          <a:p>
            <a:pPr>
              <a:buFont typeface="Wingdings" panose="05000000000000000000" pitchFamily="2" charset="2"/>
              <a:buChar char="Ø"/>
            </a:pPr>
            <a:r>
              <a:rPr lang="en-US" b="1" dirty="0"/>
              <a:t>To understand better what it is to be an animal</a:t>
            </a:r>
          </a:p>
          <a:p>
            <a:r>
              <a:rPr lang="en-US" dirty="0">
                <a:solidFill>
                  <a:schemeClr val="bg1">
                    <a:lumMod val="65000"/>
                  </a:schemeClr>
                </a:solidFill>
              </a:rPr>
              <a:t>To advance the theory of animal </a:t>
            </a:r>
            <a:r>
              <a:rPr lang="en-US" dirty="0" err="1">
                <a:solidFill>
                  <a:schemeClr val="bg1">
                    <a:lumMod val="65000"/>
                  </a:schemeClr>
                </a:solidFill>
              </a:rPr>
              <a:t>behaviour</a:t>
            </a:r>
            <a:endParaRPr lang="en-US" dirty="0">
              <a:solidFill>
                <a:schemeClr val="bg1">
                  <a:lumMod val="65000"/>
                </a:schemeClr>
              </a:solidFill>
            </a:endParaRPr>
          </a:p>
          <a:p>
            <a:pPr>
              <a:buFont typeface="Wingdings" panose="05000000000000000000" pitchFamily="2" charset="2"/>
              <a:buChar char="ü"/>
            </a:pPr>
            <a:r>
              <a:rPr lang="en-US" dirty="0">
                <a:solidFill>
                  <a:schemeClr val="bg1">
                    <a:lumMod val="65000"/>
                  </a:schemeClr>
                </a:solidFill>
              </a:rPr>
              <a:t>To facilitate responsible (and profitable) aquaculture</a:t>
            </a:r>
            <a:endParaRPr lang="nb-NO" dirty="0">
              <a:solidFill>
                <a:schemeClr val="bg1">
                  <a:lumMod val="65000"/>
                </a:schemeClr>
              </a:solidFill>
            </a:endParaRPr>
          </a:p>
        </p:txBody>
      </p:sp>
      <p:pic>
        <p:nvPicPr>
          <p:cNvPr id="1028" name="Picture 4" descr="Thomas Nagel - Balzan Prize for Moral Philosophy">
            <a:extLst>
              <a:ext uri="{FF2B5EF4-FFF2-40B4-BE49-F238E27FC236}">
                <a16:creationId xmlns:a16="http://schemas.microsoft.com/office/drawing/2014/main" id="{3333735B-C4F1-2021-ED46-7109267DD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9585" y="4118110"/>
            <a:ext cx="2593355" cy="2593355"/>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B01C6DBD-5A15-620B-635B-3B79BB182525}"/>
              </a:ext>
            </a:extLst>
          </p:cNvPr>
          <p:cNvSpPr/>
          <p:nvPr/>
        </p:nvSpPr>
        <p:spPr>
          <a:xfrm>
            <a:off x="3733958" y="2572738"/>
            <a:ext cx="7044744" cy="3500223"/>
          </a:xfrm>
          <a:prstGeom prst="wedgeRoundRectCallout">
            <a:avLst>
              <a:gd name="adj1" fmla="val -67229"/>
              <a:gd name="adj2" fmla="val 386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t>I should like to close with a speculative proposal. ..</a:t>
            </a:r>
            <a:r>
              <a:rPr lang="en-US" sz="2400" i="1" dirty="0">
                <a:latin typeface="Calibri" panose="020F0502020204030204" pitchFamily="34" charset="0"/>
                <a:ea typeface="Calibri" panose="020F0502020204030204" pitchFamily="34" charset="0"/>
                <a:cs typeface="Times New Roman" panose="02020603050405020304" pitchFamily="18" charset="0"/>
              </a:rPr>
              <a:t>. </a:t>
            </a:r>
          </a:p>
          <a:p>
            <a:pPr algn="ctr"/>
            <a:r>
              <a:rPr lang="en-US" sz="2400" i="1" dirty="0">
                <a:latin typeface="Calibri" panose="020F0502020204030204" pitchFamily="34" charset="0"/>
                <a:ea typeface="Calibri" panose="020F0502020204030204" pitchFamily="34" charset="0"/>
                <a:cs typeface="Times New Roman" panose="02020603050405020304" pitchFamily="18" charset="0"/>
              </a:rPr>
              <a:t>This should be regarded as a challenge to form new concepts and devise </a:t>
            </a:r>
            <a:r>
              <a:rPr lang="en-US" sz="2400" i="1" dirty="0">
                <a:solidFill>
                  <a:srgbClr val="FFC000"/>
                </a:solidFill>
                <a:latin typeface="Calibri" panose="020F0502020204030204" pitchFamily="34" charset="0"/>
                <a:ea typeface="Calibri" panose="020F0502020204030204" pitchFamily="34" charset="0"/>
                <a:cs typeface="Times New Roman" panose="02020603050405020304" pitchFamily="18" charset="0"/>
              </a:rPr>
              <a:t>a new method - an objective phenomenology </a:t>
            </a:r>
            <a:r>
              <a:rPr lang="en-US" sz="2400" i="1" dirty="0">
                <a:latin typeface="Calibri" panose="020F0502020204030204" pitchFamily="34" charset="0"/>
                <a:ea typeface="Calibri" panose="020F0502020204030204" pitchFamily="34" charset="0"/>
                <a:cs typeface="Times New Roman" panose="02020603050405020304" pitchFamily="18" charset="0"/>
              </a:rPr>
              <a:t>not dependent on empathy or the imagination. Though presumably it would not capture everything, </a:t>
            </a:r>
            <a:r>
              <a:rPr lang="en-US" sz="2400" i="1" dirty="0">
                <a:solidFill>
                  <a:srgbClr val="FFFF00"/>
                </a:solidFill>
                <a:latin typeface="Calibri" panose="020F0502020204030204" pitchFamily="34" charset="0"/>
                <a:ea typeface="Calibri" panose="020F0502020204030204" pitchFamily="34" charset="0"/>
                <a:cs typeface="Times New Roman" panose="02020603050405020304" pitchFamily="18" charset="0"/>
              </a:rPr>
              <a:t>its goal would be to describe, at least in part, the subjective character of experiences </a:t>
            </a:r>
            <a:r>
              <a:rPr lang="en-US" sz="2400" i="1" dirty="0">
                <a:latin typeface="Calibri" panose="020F0502020204030204" pitchFamily="34" charset="0"/>
                <a:ea typeface="Calibri" panose="020F0502020204030204" pitchFamily="34" charset="0"/>
                <a:cs typeface="Times New Roman" panose="02020603050405020304" pitchFamily="18" charset="0"/>
              </a:rPr>
              <a:t>in a form comprehensible to beings incapable of having those experiences.</a:t>
            </a:r>
            <a:endParaRPr lang="nb-NO" sz="2400" dirty="0"/>
          </a:p>
        </p:txBody>
      </p:sp>
      <p:sp>
        <p:nvSpPr>
          <p:cNvPr id="4" name="TextBox 3">
            <a:extLst>
              <a:ext uri="{FF2B5EF4-FFF2-40B4-BE49-F238E27FC236}">
                <a16:creationId xmlns:a16="http://schemas.microsoft.com/office/drawing/2014/main" id="{E3EEDD15-C774-EE2A-66CC-1261B6ADA58F}"/>
              </a:ext>
            </a:extLst>
          </p:cNvPr>
          <p:cNvSpPr txBox="1"/>
          <p:nvPr/>
        </p:nvSpPr>
        <p:spPr>
          <a:xfrm>
            <a:off x="3184202" y="6308209"/>
            <a:ext cx="2175275" cy="369332"/>
          </a:xfrm>
          <a:prstGeom prst="rect">
            <a:avLst/>
          </a:prstGeom>
          <a:noFill/>
        </p:spPr>
        <p:txBody>
          <a:bodyPr wrap="none" rtlCol="0">
            <a:spAutoFit/>
          </a:bodyPr>
          <a:lstStyle/>
          <a:p>
            <a:r>
              <a:rPr lang="en-US" dirty="0"/>
              <a:t>Thomas Nagel (1974)</a:t>
            </a:r>
            <a:endParaRPr lang="nb-NO" dirty="0"/>
          </a:p>
        </p:txBody>
      </p:sp>
      <p:sp>
        <p:nvSpPr>
          <p:cNvPr id="10" name="Title 1">
            <a:extLst>
              <a:ext uri="{FF2B5EF4-FFF2-40B4-BE49-F238E27FC236}">
                <a16:creationId xmlns:a16="http://schemas.microsoft.com/office/drawing/2014/main" id="{595F308E-E58B-877C-7FA4-853DC872B290}"/>
              </a:ext>
            </a:extLst>
          </p:cNvPr>
          <p:cNvSpPr>
            <a:spLocks noGrp="1"/>
          </p:cNvSpPr>
          <p:nvPr>
            <p:ph type="title"/>
          </p:nvPr>
        </p:nvSpPr>
        <p:spPr>
          <a:xfrm>
            <a:off x="838200" y="580285"/>
            <a:ext cx="10515600" cy="1325563"/>
          </a:xfrm>
        </p:spPr>
        <p:txBody>
          <a:bodyPr/>
          <a:lstStyle/>
          <a:p>
            <a:r>
              <a:rPr lang="en-US" dirty="0"/>
              <a:t>3 good reasons to study this</a:t>
            </a:r>
            <a:endParaRPr lang="nb-NO" dirty="0"/>
          </a:p>
        </p:txBody>
      </p:sp>
      <p:sp>
        <p:nvSpPr>
          <p:cNvPr id="12" name="Title 1">
            <a:extLst>
              <a:ext uri="{FF2B5EF4-FFF2-40B4-BE49-F238E27FC236}">
                <a16:creationId xmlns:a16="http://schemas.microsoft.com/office/drawing/2014/main" id="{F2EF9893-6D9E-8FA9-71C7-8317609739C0}"/>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Tree>
    <p:extLst>
      <p:ext uri="{BB962C8B-B14F-4D97-AF65-F5344CB8AC3E}">
        <p14:creationId xmlns:p14="http://schemas.microsoft.com/office/powerpoint/2010/main" val="27939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3.33333E-6 L -0.4862 -0.00092 " pathEditMode="relative" rAng="0" ptsTypes="AA">
                                      <p:cBhvr>
                                        <p:cTn id="6" dur="1000" fill="hold"/>
                                        <p:tgtEl>
                                          <p:spTgt spid="1028"/>
                                        </p:tgtEl>
                                        <p:attrNameLst>
                                          <p:attrName>ppt_x</p:attrName>
                                          <p:attrName>ppt_y</p:attrName>
                                        </p:attrNameLst>
                                      </p:cBhvr>
                                      <p:rCtr x="-24310" y="-46"/>
                                    </p:animMotion>
                                  </p:childTnLst>
                                </p:cTn>
                              </p:par>
                              <p:par>
                                <p:cTn id="7" presetID="1" presetClass="entr" presetSubtype="0" fill="hold" grpId="0" nodeType="withEffect">
                                  <p:stCondLst>
                                    <p:cond delay="100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1000"/>
                            </p:stCondLst>
                            <p:childTnLst>
                              <p:par>
                                <p:cTn id="10" presetID="1"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752404"/>
            <a:ext cx="10515600" cy="1325563"/>
          </a:xfrm>
        </p:spPr>
        <p:txBody>
          <a:bodyPr/>
          <a:lstStyle/>
          <a:p>
            <a:r>
              <a:rPr lang="en-US" dirty="0"/>
              <a:t>3 good reasons to study this</a:t>
            </a:r>
            <a:endParaRPr lang="nb-NO" dirty="0"/>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3" y="1951583"/>
            <a:ext cx="10515600" cy="2210943"/>
          </a:xfrm>
        </p:spPr>
        <p:txBody>
          <a:bodyPr/>
          <a:lstStyle/>
          <a:p>
            <a:pPr>
              <a:buFont typeface="Wingdings" panose="05000000000000000000" pitchFamily="2" charset="2"/>
              <a:buChar char="ü"/>
            </a:pPr>
            <a:r>
              <a:rPr lang="en-US" dirty="0">
                <a:solidFill>
                  <a:schemeClr val="bg1">
                    <a:lumMod val="65000"/>
                  </a:schemeClr>
                </a:solidFill>
              </a:rPr>
              <a:t>To understand better what it is to be an animal</a:t>
            </a:r>
          </a:p>
          <a:p>
            <a:pPr>
              <a:buFont typeface="Wingdings" panose="05000000000000000000" pitchFamily="2" charset="2"/>
              <a:buChar char="Ø"/>
            </a:pPr>
            <a:r>
              <a:rPr lang="en-US" b="1" dirty="0"/>
              <a:t>To advance the theory of animal </a:t>
            </a:r>
            <a:r>
              <a:rPr lang="en-US" b="1" dirty="0" err="1"/>
              <a:t>behaviour</a:t>
            </a:r>
            <a:endParaRPr lang="en-US" b="1" dirty="0"/>
          </a:p>
          <a:p>
            <a:pPr>
              <a:buFont typeface="Wingdings" panose="05000000000000000000" pitchFamily="2" charset="2"/>
              <a:buChar char="ü"/>
            </a:pPr>
            <a:r>
              <a:rPr lang="en-US" dirty="0">
                <a:solidFill>
                  <a:schemeClr val="bg1">
                    <a:lumMod val="65000"/>
                  </a:schemeClr>
                </a:solidFill>
              </a:rPr>
              <a:t>To facilitate responsible (and profitable) aquaculture</a:t>
            </a:r>
            <a:endParaRPr lang="nb-NO" dirty="0">
              <a:solidFill>
                <a:schemeClr val="bg1">
                  <a:lumMod val="65000"/>
                </a:schemeClr>
              </a:solidFill>
            </a:endParaRPr>
          </a:p>
        </p:txBody>
      </p:sp>
      <p:sp>
        <p:nvSpPr>
          <p:cNvPr id="4" name="Title 1">
            <a:extLst>
              <a:ext uri="{FF2B5EF4-FFF2-40B4-BE49-F238E27FC236}">
                <a16:creationId xmlns:a16="http://schemas.microsoft.com/office/drawing/2014/main" id="{BC3905F9-631D-DE81-D8CD-E00EA07B8B6C}"/>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pic>
        <p:nvPicPr>
          <p:cNvPr id="28" name="Picture 2" descr="File:Alfred J. Lotka.jpg">
            <a:extLst>
              <a:ext uri="{FF2B5EF4-FFF2-40B4-BE49-F238E27FC236}">
                <a16:creationId xmlns:a16="http://schemas.microsoft.com/office/drawing/2014/main" id="{8E7EE222-88FE-C92F-FB4A-F083CC5EC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773" y="3628155"/>
            <a:ext cx="25908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828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10">
            <a:extLst>
              <a:ext uri="{FF2B5EF4-FFF2-40B4-BE49-F238E27FC236}">
                <a16:creationId xmlns:a16="http://schemas.microsoft.com/office/drawing/2014/main" id="{03B5EE77-1190-0E45-4A0F-30F966E8FE6F}"/>
              </a:ext>
            </a:extLst>
          </p:cNvPr>
          <p:cNvSpPr/>
          <p:nvPr/>
        </p:nvSpPr>
        <p:spPr>
          <a:xfrm>
            <a:off x="7649194" y="116055"/>
            <a:ext cx="4366514" cy="2275478"/>
          </a:xfrm>
          <a:prstGeom prst="wedgeRectCallout">
            <a:avLst>
              <a:gd name="adj1" fmla="val -140713"/>
              <a:gd name="adj2" fmla="val 6579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p>
        </p:txBody>
      </p:sp>
      <p:pic>
        <p:nvPicPr>
          <p:cNvPr id="2050" name="Picture 2" descr="Prof Alan Grafen F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2066" y="4449914"/>
            <a:ext cx="1428770" cy="20002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74510" y="225685"/>
            <a:ext cx="3574740" cy="489701"/>
          </a:xfrm>
        </p:spPr>
        <p:txBody>
          <a:bodyPr>
            <a:normAutofit fontScale="90000"/>
          </a:bodyPr>
          <a:lstStyle/>
          <a:p>
            <a:r>
              <a:rPr lang="nb-NO" b="1" kern="1200" dirty="0">
                <a:solidFill>
                  <a:srgbClr val="5FAFC7"/>
                </a:solidFill>
                <a:latin typeface="Arial"/>
              </a:rPr>
              <a:t>Alfred Lotka</a:t>
            </a:r>
            <a:endParaRPr lang="nb-NO" dirty="0"/>
          </a:p>
        </p:txBody>
      </p:sp>
      <p:pic>
        <p:nvPicPr>
          <p:cNvPr id="1028" name="Picture 4" descr="Fabian Flatt 2 equation 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701700" y="676483"/>
            <a:ext cx="2261501" cy="864096"/>
          </a:xfrm>
          <a:prstGeom prst="rect">
            <a:avLst/>
          </a:prstGeom>
          <a:solidFill>
            <a:schemeClr val="accent6">
              <a:lumMod val="75000"/>
            </a:schemeClr>
          </a:solidFill>
        </p:spPr>
      </p:pic>
      <p:sp>
        <p:nvSpPr>
          <p:cNvPr id="8" name="TextBox 7"/>
          <p:cNvSpPr txBox="1"/>
          <p:nvPr/>
        </p:nvSpPr>
        <p:spPr>
          <a:xfrm>
            <a:off x="8120698" y="224536"/>
            <a:ext cx="3323217" cy="461665"/>
          </a:xfrm>
          <a:prstGeom prst="rect">
            <a:avLst/>
          </a:prstGeom>
          <a:noFill/>
        </p:spPr>
        <p:txBody>
          <a:bodyPr wrap="none" rtlCol="0">
            <a:spAutoFit/>
          </a:bodyPr>
          <a:lstStyle/>
          <a:p>
            <a:r>
              <a:rPr lang="en-US" sz="2400" dirty="0">
                <a:solidFill>
                  <a:schemeClr val="bg1"/>
                </a:solidFill>
              </a:rPr>
              <a:t>The Euler-Lotka equation</a:t>
            </a:r>
          </a:p>
        </p:txBody>
      </p:sp>
      <p:sp>
        <p:nvSpPr>
          <p:cNvPr id="9" name="Text Box 4"/>
          <p:cNvSpPr txBox="1">
            <a:spLocks noChangeArrowheads="1"/>
          </p:cNvSpPr>
          <p:nvPr/>
        </p:nvSpPr>
        <p:spPr bwMode="auto">
          <a:xfrm>
            <a:off x="7620894" y="6023381"/>
            <a:ext cx="3678594" cy="400110"/>
          </a:xfrm>
          <a:prstGeom prst="rect">
            <a:avLst/>
          </a:prstGeom>
          <a:solidFill>
            <a:schemeClr val="bg1"/>
          </a:solidFill>
          <a:ln>
            <a:noFill/>
          </a:ln>
          <a:effectLst/>
        </p:spPr>
        <p:txBody>
          <a:bodyPr wrap="square">
            <a:spAutoFit/>
          </a:bodyPr>
          <a:lstStyle>
            <a:lvl1pPr eaLnBrk="0" hangingPunct="0">
              <a:defRPr sz="3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3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3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3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3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3600">
                <a:solidFill>
                  <a:schemeClr val="tx1"/>
                </a:solidFill>
                <a:latin typeface="Arial" panose="020B0604020202020204" pitchFamily="34" charset="0"/>
                <a:ea typeface="ＭＳ Ｐゴシック" panose="020B0600070205080204" pitchFamily="34" charset="-128"/>
              </a:defRPr>
            </a:lvl9pPr>
          </a:lstStyle>
          <a:p>
            <a:pPr algn="l" eaLnBrk="1" hangingPunct="1"/>
            <a:r>
              <a:rPr lang="en-US" altLang="nb-NO" sz="2000" dirty="0">
                <a:solidFill>
                  <a:schemeClr val="tx1">
                    <a:lumMod val="75000"/>
                    <a:lumOff val="25000"/>
                  </a:schemeClr>
                </a:solidFill>
                <a:latin typeface="+mn-lt"/>
                <a:ea typeface="+mn-ea"/>
              </a:rPr>
              <a:t>Alan </a:t>
            </a:r>
            <a:r>
              <a:rPr lang="en-US" altLang="nb-NO" sz="2000" dirty="0" err="1">
                <a:solidFill>
                  <a:schemeClr val="tx1">
                    <a:lumMod val="75000"/>
                    <a:lumOff val="25000"/>
                  </a:schemeClr>
                </a:solidFill>
                <a:latin typeface="+mn-lt"/>
                <a:ea typeface="+mn-ea"/>
              </a:rPr>
              <a:t>Grafen</a:t>
            </a:r>
            <a:r>
              <a:rPr lang="en-US" altLang="nb-NO" sz="2000" dirty="0">
                <a:solidFill>
                  <a:schemeClr val="tx1">
                    <a:lumMod val="75000"/>
                    <a:lumOff val="25000"/>
                  </a:schemeClr>
                </a:solidFill>
                <a:latin typeface="+mn-lt"/>
                <a:ea typeface="+mn-ea"/>
              </a:rPr>
              <a:t> 1984 </a:t>
            </a:r>
          </a:p>
        </p:txBody>
      </p:sp>
      <p:sp>
        <p:nvSpPr>
          <p:cNvPr id="11" name="Rectangular Callout 10"/>
          <p:cNvSpPr/>
          <p:nvPr/>
        </p:nvSpPr>
        <p:spPr>
          <a:xfrm>
            <a:off x="7649194" y="2566026"/>
            <a:ext cx="4366514" cy="1954025"/>
          </a:xfrm>
          <a:prstGeom prst="wedgeRectCallout">
            <a:avLst>
              <a:gd name="adj1" fmla="val -136984"/>
              <a:gd name="adj2" fmla="val -3256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FF00"/>
                </a:solidFill>
              </a:rPr>
              <a:t>What guides a human being</a:t>
            </a:r>
            <a:r>
              <a:rPr lang="en-US" sz="2400" dirty="0"/>
              <a:t>, for example in the selection of his activities, </a:t>
            </a:r>
            <a:r>
              <a:rPr lang="en-US" sz="2400" dirty="0">
                <a:solidFill>
                  <a:srgbClr val="FFFF00"/>
                </a:solidFill>
              </a:rPr>
              <a:t>are his tastes, his desires, his pleasures and pains,</a:t>
            </a:r>
            <a:r>
              <a:rPr lang="en-US" sz="2400" dirty="0"/>
              <a:t> actual or prospective. </a:t>
            </a:r>
          </a:p>
        </p:txBody>
      </p:sp>
      <p:sp>
        <p:nvSpPr>
          <p:cNvPr id="10" name="Content Placeholder 2"/>
          <p:cNvSpPr txBox="1">
            <a:spLocks/>
          </p:cNvSpPr>
          <p:nvPr/>
        </p:nvSpPr>
        <p:spPr>
          <a:xfrm>
            <a:off x="7727498" y="4518889"/>
            <a:ext cx="3716417" cy="232505"/>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t>Alfred J. Lotka 1925</a:t>
            </a:r>
            <a:endParaRPr lang="nb-NO" sz="2000" dirty="0"/>
          </a:p>
        </p:txBody>
      </p:sp>
      <p:sp>
        <p:nvSpPr>
          <p:cNvPr id="12" name="Rectangular Callout 11"/>
          <p:cNvSpPr/>
          <p:nvPr/>
        </p:nvSpPr>
        <p:spPr>
          <a:xfrm>
            <a:off x="7649194" y="5074915"/>
            <a:ext cx="3816424" cy="834467"/>
          </a:xfrm>
          <a:prstGeom prst="wedgeRectCallout">
            <a:avLst>
              <a:gd name="adj1" fmla="val -77433"/>
              <a:gd name="adj2" fmla="val 219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FF00"/>
                </a:solidFill>
              </a:rPr>
              <a:t>“the phenotypic gambit”</a:t>
            </a:r>
            <a:endParaRPr lang="en-US" sz="2400" dirty="0"/>
          </a:p>
        </p:txBody>
      </p:sp>
      <p:sp>
        <p:nvSpPr>
          <p:cNvPr id="4" name="TextBox 3">
            <a:extLst>
              <a:ext uri="{FF2B5EF4-FFF2-40B4-BE49-F238E27FC236}">
                <a16:creationId xmlns:a16="http://schemas.microsoft.com/office/drawing/2014/main" id="{E55DB006-6A98-9A85-BC98-39F0E5E4A63F}"/>
              </a:ext>
            </a:extLst>
          </p:cNvPr>
          <p:cNvSpPr txBox="1"/>
          <p:nvPr/>
        </p:nvSpPr>
        <p:spPr>
          <a:xfrm>
            <a:off x="8563673" y="1493786"/>
            <a:ext cx="2537554" cy="830997"/>
          </a:xfrm>
          <a:prstGeom prst="rect">
            <a:avLst/>
          </a:prstGeom>
          <a:noFill/>
        </p:spPr>
        <p:txBody>
          <a:bodyPr wrap="none" rtlCol="0">
            <a:spAutoFit/>
          </a:bodyPr>
          <a:lstStyle/>
          <a:p>
            <a:r>
              <a:rPr lang="en-US" sz="2400" dirty="0">
                <a:solidFill>
                  <a:schemeClr val="bg1"/>
                </a:solidFill>
              </a:rPr>
              <a:t>shows how fitness </a:t>
            </a:r>
          </a:p>
          <a:p>
            <a:r>
              <a:rPr lang="en-US" sz="2400" dirty="0">
                <a:solidFill>
                  <a:schemeClr val="bg1"/>
                </a:solidFill>
              </a:rPr>
              <a:t>can be maximized.</a:t>
            </a:r>
          </a:p>
        </p:txBody>
      </p:sp>
      <p:sp>
        <p:nvSpPr>
          <p:cNvPr id="6" name="TextBox 5">
            <a:extLst>
              <a:ext uri="{FF2B5EF4-FFF2-40B4-BE49-F238E27FC236}">
                <a16:creationId xmlns:a16="http://schemas.microsoft.com/office/drawing/2014/main" id="{ED643613-3A72-5358-9052-B9CC00C58AA1}"/>
              </a:ext>
            </a:extLst>
          </p:cNvPr>
          <p:cNvSpPr txBox="1"/>
          <p:nvPr/>
        </p:nvSpPr>
        <p:spPr>
          <a:xfrm>
            <a:off x="325676" y="4423018"/>
            <a:ext cx="5256389" cy="2031325"/>
          </a:xfrm>
          <a:prstGeom prst="rect">
            <a:avLst/>
          </a:prstGeom>
          <a:noFill/>
        </p:spPr>
        <p:txBody>
          <a:bodyPr wrap="square">
            <a:spAutoFit/>
          </a:bodyPr>
          <a:lstStyle/>
          <a:p>
            <a:pPr algn="l"/>
            <a:r>
              <a:rPr lang="en-US" b="0" i="0" dirty="0">
                <a:solidFill>
                  <a:srgbClr val="2E2E2E"/>
                </a:solidFill>
                <a:effectLst/>
                <a:latin typeface="NexusSerif"/>
              </a:rPr>
              <a:t>Lotka AJ 1925. </a:t>
            </a:r>
            <a:r>
              <a:rPr lang="en-US" i="1" dirty="0">
                <a:solidFill>
                  <a:srgbClr val="2E2E2E"/>
                </a:solidFill>
                <a:effectLst/>
                <a:latin typeface="NexusSerif"/>
              </a:rPr>
              <a:t>Elements of Physical Biology. </a:t>
            </a:r>
            <a:r>
              <a:rPr lang="en-US" b="0" i="0" dirty="0">
                <a:solidFill>
                  <a:srgbClr val="2E2E2E"/>
                </a:solidFill>
                <a:effectLst/>
                <a:latin typeface="NexusSerif"/>
              </a:rPr>
              <a:t>Williams &amp; Wilkins Company, p. 460.</a:t>
            </a:r>
          </a:p>
          <a:p>
            <a:pPr algn="l"/>
            <a:endParaRPr lang="en-US" b="0" i="0" dirty="0">
              <a:solidFill>
                <a:srgbClr val="2E2E2E"/>
              </a:solidFill>
              <a:effectLst/>
              <a:latin typeface="NexusSerif"/>
            </a:endParaRPr>
          </a:p>
          <a:p>
            <a:pPr algn="l"/>
            <a:r>
              <a:rPr lang="en-US" dirty="0"/>
              <a:t>Grafen, A 1984. Natural selection, kin selection and group selection, in </a:t>
            </a:r>
            <a:r>
              <a:rPr lang="en-US" i="1" dirty="0" err="1"/>
              <a:t>Behavioural</a:t>
            </a:r>
            <a:r>
              <a:rPr lang="en-US" i="1" dirty="0"/>
              <a:t> Ecology: An Evolutionary Approach</a:t>
            </a:r>
            <a:r>
              <a:rPr lang="en-US" dirty="0"/>
              <a:t>, eds J. R. Krebs and N. B. Davies (Blackwell Publishing), 62–84</a:t>
            </a:r>
            <a:r>
              <a:rPr lang="en-US" dirty="0">
                <a:solidFill>
                  <a:srgbClr val="2E2E2E"/>
                </a:solidFill>
                <a:latin typeface="NexusSerif"/>
              </a:rPr>
              <a:t>.</a:t>
            </a:r>
            <a:endParaRPr lang="en-US" b="0" i="0" dirty="0">
              <a:solidFill>
                <a:srgbClr val="2E2E2E"/>
              </a:solidFill>
              <a:effectLst/>
              <a:latin typeface="NexusSerif"/>
            </a:endParaRPr>
          </a:p>
        </p:txBody>
      </p:sp>
      <p:pic>
        <p:nvPicPr>
          <p:cNvPr id="5" name="Picture 2" descr="File:Alfred J. Lotka.jpg">
            <a:extLst>
              <a:ext uri="{FF2B5EF4-FFF2-40B4-BE49-F238E27FC236}">
                <a16:creationId xmlns:a16="http://schemas.microsoft.com/office/drawing/2014/main" id="{4F0F1B0C-B03D-E6CF-F5CF-E8C8832CF0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9166" y="3628155"/>
            <a:ext cx="2590800" cy="34671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11">
            <a:extLst>
              <a:ext uri="{FF2B5EF4-FFF2-40B4-BE49-F238E27FC236}">
                <a16:creationId xmlns:a16="http://schemas.microsoft.com/office/drawing/2014/main" id="{E8CC698F-F27A-DDA3-07C3-7A2693958836}"/>
              </a:ext>
            </a:extLst>
          </p:cNvPr>
          <p:cNvSpPr/>
          <p:nvPr/>
        </p:nvSpPr>
        <p:spPr>
          <a:xfrm>
            <a:off x="5636164" y="116055"/>
            <a:ext cx="2091334" cy="2275478"/>
          </a:xfrm>
          <a:prstGeom prst="wedgeRectCallout">
            <a:avLst>
              <a:gd name="adj1" fmla="val -49320"/>
              <a:gd name="adj2" fmla="val 199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C000"/>
                </a:solidFill>
              </a:rPr>
              <a:t>Maximizing fitness …</a:t>
            </a:r>
          </a:p>
        </p:txBody>
      </p:sp>
      <p:sp>
        <p:nvSpPr>
          <p:cNvPr id="13" name="Rectangular Callout 11">
            <a:extLst>
              <a:ext uri="{FF2B5EF4-FFF2-40B4-BE49-F238E27FC236}">
                <a16:creationId xmlns:a16="http://schemas.microsoft.com/office/drawing/2014/main" id="{7AC74DE1-18F7-3FF7-CF84-3059DD46E161}"/>
              </a:ext>
            </a:extLst>
          </p:cNvPr>
          <p:cNvSpPr/>
          <p:nvPr/>
        </p:nvSpPr>
        <p:spPr>
          <a:xfrm>
            <a:off x="5636164" y="2566026"/>
            <a:ext cx="2091334" cy="1952863"/>
          </a:xfrm>
          <a:prstGeom prst="wedgeRectCallout">
            <a:avLst>
              <a:gd name="adj1" fmla="val -49320"/>
              <a:gd name="adj2" fmla="val 199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C000"/>
                </a:solidFill>
              </a:rPr>
              <a:t>… is done through wellbeing.</a:t>
            </a:r>
          </a:p>
        </p:txBody>
      </p:sp>
    </p:spTree>
    <p:extLst>
      <p:ext uri="{BB962C8B-B14F-4D97-AF65-F5344CB8AC3E}">
        <p14:creationId xmlns:p14="http://schemas.microsoft.com/office/powerpoint/2010/main" val="263691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75E-6 -2.96296E-6 L -0.00144 -0.40717 " pathEditMode="relative" rAng="0" ptsTypes="AA">
                                      <p:cBhvr>
                                        <p:cTn id="6" dur="500" fill="hold"/>
                                        <p:tgtEl>
                                          <p:spTgt spid="5"/>
                                        </p:tgtEl>
                                        <p:attrNameLst>
                                          <p:attrName>ppt_x</p:attrName>
                                          <p:attrName>ppt_y</p:attrName>
                                        </p:attrNameLst>
                                      </p:cBhvr>
                                      <p:rCtr x="-78" y="-20370"/>
                                    </p:animMotion>
                                  </p:childTnLst>
                                </p:cTn>
                              </p:par>
                            </p:childTnLst>
                          </p:cTn>
                        </p:par>
                        <p:par>
                          <p:cTn id="7" fill="hold">
                            <p:stCondLst>
                              <p:cond delay="500"/>
                            </p:stCondLst>
                            <p:childTnLst>
                              <p:par>
                                <p:cTn id="8" presetID="1" presetClass="entr" presetSubtype="0" fill="hold" grpId="0" nodeType="afterEffect">
                                  <p:stCondLst>
                                    <p:cond delay="25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nodeType="after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15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0" grpId="0"/>
      <p:bldP spid="12" grpId="0" animBg="1"/>
      <p:bldP spid="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99E009B-AEED-2B9E-D82C-FE08D29A0377}"/>
              </a:ext>
            </a:extLst>
          </p:cNvPr>
          <p:cNvCxnSpPr/>
          <p:nvPr/>
        </p:nvCxnSpPr>
        <p:spPr>
          <a:xfrm>
            <a:off x="7285292"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E5277D7-0FF0-744D-B82A-814E41EA37EA}"/>
              </a:ext>
            </a:extLst>
          </p:cNvPr>
          <p:cNvCxnSpPr/>
          <p:nvPr/>
        </p:nvCxnSpPr>
        <p:spPr>
          <a:xfrm>
            <a:off x="8458417"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6F5AD15-F2D7-656B-1E2B-385EF272C49B}"/>
              </a:ext>
            </a:extLst>
          </p:cNvPr>
          <p:cNvCxnSpPr/>
          <p:nvPr/>
        </p:nvCxnSpPr>
        <p:spPr>
          <a:xfrm>
            <a:off x="10482877"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Arrow: Down 29">
            <a:extLst>
              <a:ext uri="{FF2B5EF4-FFF2-40B4-BE49-F238E27FC236}">
                <a16:creationId xmlns:a16="http://schemas.microsoft.com/office/drawing/2014/main" id="{757B10FF-B78C-E91A-68D2-BE8934E1C7A6}"/>
              </a:ext>
            </a:extLst>
          </p:cNvPr>
          <p:cNvSpPr/>
          <p:nvPr/>
        </p:nvSpPr>
        <p:spPr>
          <a:xfrm rot="20939945">
            <a:off x="9075425" y="3392163"/>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Down 30">
            <a:extLst>
              <a:ext uri="{FF2B5EF4-FFF2-40B4-BE49-F238E27FC236}">
                <a16:creationId xmlns:a16="http://schemas.microsoft.com/office/drawing/2014/main" id="{3905680A-8C70-1F90-39F2-36DF7083724B}"/>
              </a:ext>
            </a:extLst>
          </p:cNvPr>
          <p:cNvSpPr/>
          <p:nvPr/>
        </p:nvSpPr>
        <p:spPr>
          <a:xfrm>
            <a:off x="9309752" y="333518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Down 31">
            <a:extLst>
              <a:ext uri="{FF2B5EF4-FFF2-40B4-BE49-F238E27FC236}">
                <a16:creationId xmlns:a16="http://schemas.microsoft.com/office/drawing/2014/main" id="{66FF2928-7CCF-D124-3971-6896376F8159}"/>
              </a:ext>
            </a:extLst>
          </p:cNvPr>
          <p:cNvSpPr/>
          <p:nvPr/>
        </p:nvSpPr>
        <p:spPr>
          <a:xfrm rot="794573">
            <a:off x="9558249" y="339063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Down 32">
            <a:extLst>
              <a:ext uri="{FF2B5EF4-FFF2-40B4-BE49-F238E27FC236}">
                <a16:creationId xmlns:a16="http://schemas.microsoft.com/office/drawing/2014/main" id="{B5D32B0D-ADD1-0A4C-FB3B-1D4A33B45D74}"/>
              </a:ext>
            </a:extLst>
          </p:cNvPr>
          <p:cNvSpPr/>
          <p:nvPr/>
        </p:nvSpPr>
        <p:spPr>
          <a:xfrm rot="1267464">
            <a:off x="9849814" y="3439932"/>
            <a:ext cx="72827" cy="813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2019EF35-51EE-CB5F-4B71-26EB481BB7AC}"/>
              </a:ext>
            </a:extLst>
          </p:cNvPr>
          <p:cNvSpPr/>
          <p:nvPr/>
        </p:nvSpPr>
        <p:spPr>
          <a:xfrm rot="20010002">
            <a:off x="8752211" y="3484061"/>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Curved Right 35">
            <a:extLst>
              <a:ext uri="{FF2B5EF4-FFF2-40B4-BE49-F238E27FC236}">
                <a16:creationId xmlns:a16="http://schemas.microsoft.com/office/drawing/2014/main" id="{417EBEC4-CDDD-E28D-DE64-E420894779B9}"/>
              </a:ext>
            </a:extLst>
          </p:cNvPr>
          <p:cNvSpPr/>
          <p:nvPr/>
        </p:nvSpPr>
        <p:spPr>
          <a:xfrm rot="5811518">
            <a:off x="9296287" y="4474486"/>
            <a:ext cx="159077" cy="4101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Arrow: Curved Left 36">
            <a:extLst>
              <a:ext uri="{FF2B5EF4-FFF2-40B4-BE49-F238E27FC236}">
                <a16:creationId xmlns:a16="http://schemas.microsoft.com/office/drawing/2014/main" id="{A3B94A1D-30B7-4443-E093-8A28D1D929B1}"/>
              </a:ext>
            </a:extLst>
          </p:cNvPr>
          <p:cNvSpPr/>
          <p:nvPr/>
        </p:nvSpPr>
        <p:spPr>
          <a:xfrm rot="5756179">
            <a:off x="9159445" y="4999620"/>
            <a:ext cx="171953" cy="4152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TextBox 37">
            <a:extLst>
              <a:ext uri="{FF2B5EF4-FFF2-40B4-BE49-F238E27FC236}">
                <a16:creationId xmlns:a16="http://schemas.microsoft.com/office/drawing/2014/main" id="{7E06A9FF-A4F6-FA8F-EBB1-1C043F931929}"/>
              </a:ext>
            </a:extLst>
          </p:cNvPr>
          <p:cNvSpPr txBox="1"/>
          <p:nvPr/>
        </p:nvSpPr>
        <p:spPr>
          <a:xfrm>
            <a:off x="11018885" y="5500856"/>
            <a:ext cx="819455" cy="369332"/>
          </a:xfrm>
          <a:prstGeom prst="rect">
            <a:avLst/>
          </a:prstGeom>
          <a:solidFill>
            <a:schemeClr val="bg1"/>
          </a:solidFill>
        </p:spPr>
        <p:txBody>
          <a:bodyPr wrap="none" rtlCol="0">
            <a:spAutoFit/>
          </a:bodyPr>
          <a:lstStyle/>
          <a:p>
            <a:r>
              <a:rPr lang="en-US"/>
              <a:t>            </a:t>
            </a:r>
          </a:p>
        </p:txBody>
      </p:sp>
      <p:cxnSp>
        <p:nvCxnSpPr>
          <p:cNvPr id="39" name="Straight Connector 38">
            <a:extLst>
              <a:ext uri="{FF2B5EF4-FFF2-40B4-BE49-F238E27FC236}">
                <a16:creationId xmlns:a16="http://schemas.microsoft.com/office/drawing/2014/main" id="{F406AC1D-498B-1696-F1E8-DE1FD9F09001}"/>
              </a:ext>
            </a:extLst>
          </p:cNvPr>
          <p:cNvCxnSpPr/>
          <p:nvPr/>
        </p:nvCxnSpPr>
        <p:spPr>
          <a:xfrm>
            <a:off x="11656002"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Arrow: Down 39">
            <a:extLst>
              <a:ext uri="{FF2B5EF4-FFF2-40B4-BE49-F238E27FC236}">
                <a16:creationId xmlns:a16="http://schemas.microsoft.com/office/drawing/2014/main" id="{D1A08A7D-417D-38C1-7CD0-CBCDD28E6900}"/>
              </a:ext>
            </a:extLst>
          </p:cNvPr>
          <p:cNvSpPr/>
          <p:nvPr/>
        </p:nvSpPr>
        <p:spPr>
          <a:xfrm rot="15036209">
            <a:off x="10386699" y="4298391"/>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id="{A2BEEDED-614B-4D5B-38DD-7E209AE0B269}"/>
              </a:ext>
            </a:extLst>
          </p:cNvPr>
          <p:cNvSpPr/>
          <p:nvPr/>
        </p:nvSpPr>
        <p:spPr>
          <a:xfrm rot="16200000">
            <a:off x="10367776" y="4638215"/>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id="{FC6BCDD8-473D-D76B-DE31-2AE502BA2246}"/>
              </a:ext>
            </a:extLst>
          </p:cNvPr>
          <p:cNvSpPr/>
          <p:nvPr/>
        </p:nvSpPr>
        <p:spPr>
          <a:xfrm rot="16991113">
            <a:off x="10355475" y="4949619"/>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83427F4-7974-B212-343C-A06656BC85FA}"/>
              </a:ext>
            </a:extLst>
          </p:cNvPr>
          <p:cNvSpPr txBox="1"/>
          <p:nvPr/>
        </p:nvSpPr>
        <p:spPr>
          <a:xfrm>
            <a:off x="10839752" y="4361082"/>
            <a:ext cx="292068" cy="369332"/>
          </a:xfrm>
          <a:prstGeom prst="rect">
            <a:avLst/>
          </a:prstGeom>
          <a:noFill/>
        </p:spPr>
        <p:txBody>
          <a:bodyPr wrap="none" rtlCol="0">
            <a:spAutoFit/>
          </a:bodyPr>
          <a:lstStyle/>
          <a:p>
            <a:r>
              <a:rPr lang="en-US" b="1">
                <a:solidFill>
                  <a:srgbClr val="0070C0"/>
                </a:solidFill>
              </a:rPr>
              <a:t>?</a:t>
            </a:r>
          </a:p>
        </p:txBody>
      </p:sp>
      <p:sp>
        <p:nvSpPr>
          <p:cNvPr id="44" name="TextBox 43">
            <a:extLst>
              <a:ext uri="{FF2B5EF4-FFF2-40B4-BE49-F238E27FC236}">
                <a16:creationId xmlns:a16="http://schemas.microsoft.com/office/drawing/2014/main" id="{7C9A12A1-7875-B33F-0B6D-0D63B5757158}"/>
              </a:ext>
            </a:extLst>
          </p:cNvPr>
          <p:cNvSpPr txBox="1"/>
          <p:nvPr/>
        </p:nvSpPr>
        <p:spPr>
          <a:xfrm>
            <a:off x="10814182" y="5233432"/>
            <a:ext cx="292068" cy="369332"/>
          </a:xfrm>
          <a:prstGeom prst="rect">
            <a:avLst/>
          </a:prstGeom>
          <a:noFill/>
        </p:spPr>
        <p:txBody>
          <a:bodyPr wrap="none" rtlCol="0">
            <a:spAutoFit/>
          </a:bodyPr>
          <a:lstStyle/>
          <a:p>
            <a:r>
              <a:rPr lang="en-US" b="1">
                <a:solidFill>
                  <a:srgbClr val="0070C0"/>
                </a:solidFill>
              </a:rPr>
              <a:t>?</a:t>
            </a:r>
          </a:p>
        </p:txBody>
      </p:sp>
      <p:sp>
        <p:nvSpPr>
          <p:cNvPr id="45" name="TextBox 44">
            <a:extLst>
              <a:ext uri="{FF2B5EF4-FFF2-40B4-BE49-F238E27FC236}">
                <a16:creationId xmlns:a16="http://schemas.microsoft.com/office/drawing/2014/main" id="{29C54951-A6D1-D3A2-0797-9AB96FEF7E6B}"/>
              </a:ext>
            </a:extLst>
          </p:cNvPr>
          <p:cNvSpPr txBox="1"/>
          <p:nvPr/>
        </p:nvSpPr>
        <p:spPr>
          <a:xfrm>
            <a:off x="10839752" y="4844632"/>
            <a:ext cx="292068" cy="369332"/>
          </a:xfrm>
          <a:prstGeom prst="rect">
            <a:avLst/>
          </a:prstGeom>
          <a:noFill/>
        </p:spPr>
        <p:txBody>
          <a:bodyPr wrap="none" rtlCol="0">
            <a:spAutoFit/>
          </a:bodyPr>
          <a:lstStyle/>
          <a:p>
            <a:r>
              <a:rPr lang="en-US" b="1">
                <a:solidFill>
                  <a:srgbClr val="0070C0"/>
                </a:solidFill>
              </a:rPr>
              <a:t>?</a:t>
            </a:r>
          </a:p>
        </p:txBody>
      </p:sp>
      <p:pic>
        <p:nvPicPr>
          <p:cNvPr id="46" name="Picture 45">
            <a:extLst>
              <a:ext uri="{FF2B5EF4-FFF2-40B4-BE49-F238E27FC236}">
                <a16:creationId xmlns:a16="http://schemas.microsoft.com/office/drawing/2014/main" id="{81DA17B4-C0E9-7758-D40A-EEBC673C294A}"/>
              </a:ext>
            </a:extLst>
          </p:cNvPr>
          <p:cNvPicPr>
            <a:picLocks noChangeAspect="1"/>
          </p:cNvPicPr>
          <p:nvPr/>
        </p:nvPicPr>
        <p:blipFill rotWithShape="1">
          <a:blip r:embed="rId2"/>
          <a:srcRect r="25134"/>
          <a:stretch/>
        </p:blipFill>
        <p:spPr>
          <a:xfrm>
            <a:off x="2004149" y="4428025"/>
            <a:ext cx="9127671" cy="1239067"/>
          </a:xfrm>
          <a:prstGeom prst="rect">
            <a:avLst/>
          </a:prstGeom>
        </p:spPr>
      </p:pic>
      <p:sp>
        <p:nvSpPr>
          <p:cNvPr id="4" name="Title 1">
            <a:extLst>
              <a:ext uri="{FF2B5EF4-FFF2-40B4-BE49-F238E27FC236}">
                <a16:creationId xmlns:a16="http://schemas.microsoft.com/office/drawing/2014/main" id="{B5733DD8-3654-914D-DAFD-09AD6B5982E4}"/>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
        <p:nvSpPr>
          <p:cNvPr id="8" name="Title 1">
            <a:extLst>
              <a:ext uri="{FF2B5EF4-FFF2-40B4-BE49-F238E27FC236}">
                <a16:creationId xmlns:a16="http://schemas.microsoft.com/office/drawing/2014/main" id="{95917E96-320E-787E-A6AC-5100105380C9}"/>
              </a:ext>
            </a:extLst>
          </p:cNvPr>
          <p:cNvSpPr>
            <a:spLocks noGrp="1"/>
          </p:cNvSpPr>
          <p:nvPr>
            <p:ph type="title"/>
          </p:nvPr>
        </p:nvSpPr>
        <p:spPr>
          <a:xfrm>
            <a:off x="892545" y="766092"/>
            <a:ext cx="6557127" cy="636734"/>
          </a:xfrm>
          <a:solidFill>
            <a:schemeClr val="accent6">
              <a:lumMod val="20000"/>
              <a:lumOff val="80000"/>
            </a:schemeClr>
          </a:solidFill>
        </p:spPr>
        <p:txBody>
          <a:bodyPr>
            <a:normAutofit/>
          </a:bodyPr>
          <a:lstStyle/>
          <a:p>
            <a:r>
              <a:rPr lang="en-US" sz="3200" dirty="0"/>
              <a:t>3 good reasons to study this:</a:t>
            </a:r>
            <a:endParaRPr lang="nb-NO" sz="3200" dirty="0"/>
          </a:p>
        </p:txBody>
      </p:sp>
      <p:sp>
        <p:nvSpPr>
          <p:cNvPr id="47" name="TextBox 46">
            <a:extLst>
              <a:ext uri="{FF2B5EF4-FFF2-40B4-BE49-F238E27FC236}">
                <a16:creationId xmlns:a16="http://schemas.microsoft.com/office/drawing/2014/main" id="{64B00E01-8DBF-8B6B-B995-36B235077823}"/>
              </a:ext>
            </a:extLst>
          </p:cNvPr>
          <p:cNvSpPr txBox="1"/>
          <p:nvPr/>
        </p:nvSpPr>
        <p:spPr>
          <a:xfrm>
            <a:off x="664267" y="3654030"/>
            <a:ext cx="6188838" cy="2062103"/>
          </a:xfrm>
          <a:prstGeom prst="rect">
            <a:avLst/>
          </a:prstGeom>
          <a:solidFill>
            <a:schemeClr val="bg1"/>
          </a:solidFill>
          <a:ln>
            <a:noFill/>
          </a:ln>
        </p:spPr>
        <p:txBody>
          <a:bodyPr wrap="square" rtlCol="0">
            <a:spAutoFit/>
          </a:bodyPr>
          <a:lstStyle/>
          <a:p>
            <a:endParaRPr lang="en-US" sz="3200" b="1" dirty="0"/>
          </a:p>
          <a:p>
            <a:endParaRPr lang="en-US" sz="3200" b="1" dirty="0"/>
          </a:p>
          <a:p>
            <a:endParaRPr lang="en-US" sz="3200" b="1" dirty="0"/>
          </a:p>
          <a:p>
            <a:r>
              <a:rPr lang="en-US" sz="3200" b="1" dirty="0"/>
              <a:t>max (fitness)            max (wellbeing)</a:t>
            </a:r>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774551" y="1807284"/>
            <a:ext cx="10487230" cy="4298311"/>
          </a:xfrm>
        </p:spPr>
        <p:txBody>
          <a:bodyPr/>
          <a:lstStyle/>
          <a:p>
            <a:pPr>
              <a:buFont typeface="Wingdings" panose="05000000000000000000" pitchFamily="2" charset="2"/>
              <a:buChar char="Ø"/>
            </a:pPr>
            <a:r>
              <a:rPr lang="en-US" b="1" dirty="0">
                <a:solidFill>
                  <a:schemeClr val="accent1"/>
                </a:solidFill>
              </a:rPr>
              <a:t>The </a:t>
            </a:r>
            <a:r>
              <a:rPr lang="en-US" b="1" dirty="0" err="1">
                <a:solidFill>
                  <a:schemeClr val="accent1"/>
                </a:solidFill>
              </a:rPr>
              <a:t>behaviour</a:t>
            </a:r>
            <a:r>
              <a:rPr lang="en-US" b="1" dirty="0">
                <a:solidFill>
                  <a:schemeClr val="accent1"/>
                </a:solidFill>
              </a:rPr>
              <a:t> of an animal is the result of calculations that try to predict its future wellbeing.</a:t>
            </a:r>
          </a:p>
          <a:p>
            <a:r>
              <a:rPr lang="en-US" dirty="0"/>
              <a:t>This perspective is very different from the current theories in </a:t>
            </a:r>
            <a:r>
              <a:rPr lang="en-US" dirty="0" err="1"/>
              <a:t>behavioural</a:t>
            </a:r>
            <a:r>
              <a:rPr lang="en-US" dirty="0"/>
              <a:t> ecology.</a:t>
            </a:r>
          </a:p>
        </p:txBody>
      </p:sp>
      <p:sp>
        <p:nvSpPr>
          <p:cNvPr id="48" name="Arrow: Up-Down 47">
            <a:extLst>
              <a:ext uri="{FF2B5EF4-FFF2-40B4-BE49-F238E27FC236}">
                <a16:creationId xmlns:a16="http://schemas.microsoft.com/office/drawing/2014/main" id="{39C6D9FF-799B-579A-5813-EA56F4AC5EBB}"/>
              </a:ext>
            </a:extLst>
          </p:cNvPr>
          <p:cNvSpPr/>
          <p:nvPr/>
        </p:nvSpPr>
        <p:spPr>
          <a:xfrm rot="5400000">
            <a:off x="3192039" y="5010775"/>
            <a:ext cx="484632" cy="85943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mium Vector | Continuous line drawing of a woman training lifting  weights isolated on white background premium vec">
            <a:extLst>
              <a:ext uri="{FF2B5EF4-FFF2-40B4-BE49-F238E27FC236}">
                <a16:creationId xmlns:a16="http://schemas.microsoft.com/office/drawing/2014/main" id="{C6205256-95D0-5F4E-B092-AD018626D7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000" b="14097"/>
          <a:stretch/>
        </p:blipFill>
        <p:spPr bwMode="auto">
          <a:xfrm>
            <a:off x="324584" y="3502796"/>
            <a:ext cx="3189857" cy="14921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30 Man Sitting In Chair Holding Beer Illustrations &amp; Clip Art - iStock">
            <a:extLst>
              <a:ext uri="{FF2B5EF4-FFF2-40B4-BE49-F238E27FC236}">
                <a16:creationId xmlns:a16="http://schemas.microsoft.com/office/drawing/2014/main" id="{06F9B4BE-21D7-AF42-F1B8-8A4C4AC0B8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3594" y="3238170"/>
            <a:ext cx="1774519" cy="1970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C23DBCC-5724-0086-1D75-CA5C96739800}"/>
              </a:ext>
            </a:extLst>
          </p:cNvPr>
          <p:cNvSpPr txBox="1"/>
          <p:nvPr/>
        </p:nvSpPr>
        <p:spPr>
          <a:xfrm>
            <a:off x="77821" y="5739319"/>
            <a:ext cx="12114179" cy="1011839"/>
          </a:xfrm>
          <a:prstGeom prst="rect">
            <a:avLst/>
          </a:prstGeom>
          <a:solidFill>
            <a:schemeClr val="bg1"/>
          </a:solidFill>
        </p:spPr>
        <p:txBody>
          <a:bodyPr wrap="square">
            <a:spAutoFit/>
          </a:bodyPr>
          <a:lstStyle/>
          <a:p>
            <a:r>
              <a:rPr lang="nb-NO" sz="2000" dirty="0">
                <a:latin typeface="Times New Roman" panose="02020603050405020304" pitchFamily="18" charset="0"/>
                <a:cs typeface="Times New Roman" panose="02020603050405020304" pitchFamily="18" charset="0"/>
              </a:rPr>
              <a:t>Bubic A, DY von Cramon &amp; RI Schubotz 2010. </a:t>
            </a:r>
            <a:r>
              <a:rPr lang="nb-NO" sz="2000" dirty="0" err="1">
                <a:latin typeface="Times New Roman" panose="02020603050405020304" pitchFamily="18" charset="0"/>
                <a:cs typeface="Times New Roman" panose="02020603050405020304" pitchFamily="18" charset="0"/>
              </a:rPr>
              <a:t>Prediction</a:t>
            </a:r>
            <a:r>
              <a:rPr lang="nb-NO" sz="2000" dirty="0">
                <a:latin typeface="Times New Roman" panose="02020603050405020304" pitchFamily="18" charset="0"/>
                <a:cs typeface="Times New Roman" panose="02020603050405020304" pitchFamily="18" charset="0"/>
              </a:rPr>
              <a:t>, </a:t>
            </a:r>
            <a:r>
              <a:rPr lang="nb-NO" sz="2000" dirty="0" err="1">
                <a:latin typeface="Times New Roman" panose="02020603050405020304" pitchFamily="18" charset="0"/>
                <a:cs typeface="Times New Roman" panose="02020603050405020304" pitchFamily="18" charset="0"/>
              </a:rPr>
              <a:t>cognition</a:t>
            </a:r>
            <a:r>
              <a:rPr lang="nb-NO" sz="2000" dirty="0">
                <a:latin typeface="Times New Roman" panose="02020603050405020304" pitchFamily="18" charset="0"/>
                <a:cs typeface="Times New Roman" panose="02020603050405020304" pitchFamily="18" charset="0"/>
              </a:rPr>
              <a:t> and the </a:t>
            </a:r>
            <a:r>
              <a:rPr lang="nb-NO" sz="2000" dirty="0" err="1">
                <a:latin typeface="Times New Roman" panose="02020603050405020304" pitchFamily="18" charset="0"/>
                <a:cs typeface="Times New Roman" panose="02020603050405020304" pitchFamily="18" charset="0"/>
              </a:rPr>
              <a:t>brain</a:t>
            </a:r>
            <a:r>
              <a:rPr lang="nb-NO" sz="2000" dirty="0">
                <a:latin typeface="Times New Roman" panose="02020603050405020304" pitchFamily="18" charset="0"/>
                <a:cs typeface="Times New Roman" panose="02020603050405020304" pitchFamily="18" charset="0"/>
              </a:rPr>
              <a:t>. </a:t>
            </a:r>
            <a:r>
              <a:rPr lang="nb-NO" sz="2000" i="1" dirty="0">
                <a:latin typeface="Times New Roman" panose="02020603050405020304" pitchFamily="18" charset="0"/>
                <a:cs typeface="Times New Roman" panose="02020603050405020304" pitchFamily="18" charset="0"/>
              </a:rPr>
              <a:t>Front Human </a:t>
            </a:r>
            <a:r>
              <a:rPr lang="nb-NO" sz="2000" i="1" dirty="0" err="1">
                <a:latin typeface="Times New Roman" panose="02020603050405020304" pitchFamily="18" charset="0"/>
                <a:cs typeface="Times New Roman" panose="02020603050405020304" pitchFamily="18" charset="0"/>
              </a:rPr>
              <a:t>Neurosci</a:t>
            </a:r>
            <a:r>
              <a:rPr lang="nb-NO" sz="2000" dirty="0">
                <a:latin typeface="Times New Roman" panose="02020603050405020304" pitchFamily="18" charset="0"/>
                <a:cs typeface="Times New Roman" panose="02020603050405020304" pitchFamily="18" charset="0"/>
              </a:rPr>
              <a:t> 4:1-15</a:t>
            </a:r>
          </a:p>
          <a:p>
            <a:r>
              <a:rPr lang="en-US" sz="2000" dirty="0">
                <a:latin typeface="Times New Roman" panose="02020603050405020304" pitchFamily="18" charset="0"/>
                <a:cs typeface="Times New Roman" panose="02020603050405020304" pitchFamily="18" charset="0"/>
              </a:rPr>
              <a:t>Clark A 2013. Whatever next? Predictive brains, situated agents, and the future of cognitive science. </a:t>
            </a:r>
            <a:r>
              <a:rPr lang="nb-NO" sz="2000" b="0" i="1" dirty="0">
                <a:effectLst/>
                <a:latin typeface="Times New Roman" panose="02020603050405020304" pitchFamily="18" charset="0"/>
                <a:cs typeface="Times New Roman" panose="02020603050405020304" pitchFamily="18" charset="0"/>
              </a:rPr>
              <a:t>Behavand Brain </a:t>
            </a:r>
            <a:r>
              <a:rPr lang="nb-NO" sz="2000" b="0" i="1" dirty="0" err="1">
                <a:effectLst/>
                <a:latin typeface="Times New Roman" panose="02020603050405020304" pitchFamily="18" charset="0"/>
                <a:cs typeface="Times New Roman" panose="02020603050405020304" pitchFamily="18" charset="0"/>
              </a:rPr>
              <a:t>Sci</a:t>
            </a:r>
            <a:r>
              <a:rPr lang="en-US" sz="2000" dirty="0">
                <a:latin typeface="Times New Roman" panose="02020603050405020304" pitchFamily="18" charset="0"/>
                <a:cs typeface="Times New Roman" panose="02020603050405020304" pitchFamily="18" charset="0"/>
              </a:rPr>
              <a:t> 36:181-204</a:t>
            </a:r>
            <a:endParaRPr lang="nb-NO" sz="20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3BAD885A-8352-2B3F-48AF-3737B7272254}"/>
              </a:ext>
            </a:extLst>
          </p:cNvPr>
          <p:cNvSpPr txBox="1">
            <a:spLocks/>
          </p:cNvSpPr>
          <p:nvPr/>
        </p:nvSpPr>
        <p:spPr>
          <a:xfrm>
            <a:off x="892546" y="1333630"/>
            <a:ext cx="6557126" cy="544870"/>
          </a:xfrm>
          <a:prstGeom prst="rect">
            <a:avLst/>
          </a:prstGeom>
          <a:solidFill>
            <a:schemeClr val="accent6">
              <a:lumMod val="20000"/>
              <a:lumOff val="80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q"/>
            </a:pPr>
            <a:r>
              <a:rPr lang="en-US" sz="2800" b="1" dirty="0"/>
              <a:t>To advance the theory of animal </a:t>
            </a:r>
            <a:r>
              <a:rPr lang="en-US" sz="2800" b="1" dirty="0" err="1"/>
              <a:t>behaviour</a:t>
            </a:r>
            <a:endParaRPr lang="nb-NO" sz="2800" dirty="0"/>
          </a:p>
        </p:txBody>
      </p:sp>
      <p:pic>
        <p:nvPicPr>
          <p:cNvPr id="7" name="Picture 6">
            <a:extLst>
              <a:ext uri="{FF2B5EF4-FFF2-40B4-BE49-F238E27FC236}">
                <a16:creationId xmlns:a16="http://schemas.microsoft.com/office/drawing/2014/main" id="{79DE4785-4630-252A-CB19-08A0B341C026}"/>
              </a:ext>
            </a:extLst>
          </p:cNvPr>
          <p:cNvPicPr>
            <a:picLocks noChangeAspect="1"/>
          </p:cNvPicPr>
          <p:nvPr/>
        </p:nvPicPr>
        <p:blipFill>
          <a:blip r:embed="rId5"/>
          <a:stretch>
            <a:fillRect/>
          </a:stretch>
        </p:blipFill>
        <p:spPr>
          <a:xfrm flipH="1">
            <a:off x="8917846" y="4736038"/>
            <a:ext cx="900952" cy="380824"/>
          </a:xfrm>
          <a:prstGeom prst="rect">
            <a:avLst/>
          </a:prstGeom>
        </p:spPr>
      </p:pic>
    </p:spTree>
    <p:extLst>
      <p:ext uri="{BB962C8B-B14F-4D97-AF65-F5344CB8AC3E}">
        <p14:creationId xmlns:p14="http://schemas.microsoft.com/office/powerpoint/2010/main" val="40677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100"/>
                                  </p:stCondLst>
                                  <p:childTnLst>
                                    <p:set>
                                      <p:cBhvr>
                                        <p:cTn id="19"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5791" y="59897"/>
            <a:ext cx="7772400" cy="912459"/>
          </a:xfrm>
        </p:spPr>
        <p:txBody>
          <a:bodyPr>
            <a:normAutofit fontScale="90000"/>
          </a:bodyPr>
          <a:lstStyle/>
          <a:p>
            <a:pPr lvl="0">
              <a:spcBef>
                <a:spcPct val="20000"/>
              </a:spcBef>
            </a:pPr>
            <a:r>
              <a:rPr lang="en-US" dirty="0"/>
              <a:t>Tinbergen’s four questions</a:t>
            </a:r>
            <a:endParaRPr lang="en-US" sz="3200" dirty="0">
              <a:solidFill>
                <a:schemeClr val="tx1">
                  <a:tint val="75000"/>
                </a:schemeClr>
              </a:solidFill>
              <a:latin typeface="+mn-lt"/>
              <a:ea typeface="+mn-ea"/>
              <a:cs typeface="+mn-cs"/>
            </a:endParaRPr>
          </a:p>
        </p:txBody>
      </p:sp>
      <p:sp>
        <p:nvSpPr>
          <p:cNvPr id="5" name="TextBox 4">
            <a:extLst>
              <a:ext uri="{FF2B5EF4-FFF2-40B4-BE49-F238E27FC236}">
                <a16:creationId xmlns:a16="http://schemas.microsoft.com/office/drawing/2014/main" id="{1754A364-F817-497D-97ED-D23483CFCAD7}"/>
              </a:ext>
            </a:extLst>
          </p:cNvPr>
          <p:cNvSpPr txBox="1"/>
          <p:nvPr/>
        </p:nvSpPr>
        <p:spPr>
          <a:xfrm>
            <a:off x="3666993" y="6194362"/>
            <a:ext cx="850481" cy="430887"/>
          </a:xfrm>
          <a:prstGeom prst="rect">
            <a:avLst/>
          </a:prstGeom>
          <a:noFill/>
        </p:spPr>
        <p:txBody>
          <a:bodyPr wrap="square" rtlCol="0">
            <a:spAutoFit/>
          </a:bodyPr>
          <a:lstStyle/>
          <a:p>
            <a:r>
              <a:rPr lang="en-US" sz="2200" dirty="0"/>
              <a:t>1951</a:t>
            </a:r>
          </a:p>
        </p:txBody>
      </p:sp>
      <p:pic>
        <p:nvPicPr>
          <p:cNvPr id="1026" name="Picture 2">
            <a:extLst>
              <a:ext uri="{FF2B5EF4-FFF2-40B4-BE49-F238E27FC236}">
                <a16:creationId xmlns:a16="http://schemas.microsoft.com/office/drawing/2014/main" id="{5991C75A-75D1-4A11-90AC-C55A14A68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9021" y="1997225"/>
            <a:ext cx="2634135" cy="313294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4AF2CC06-09F9-46DC-9405-C2593DC2B7E2}"/>
              </a:ext>
            </a:extLst>
          </p:cNvPr>
          <p:cNvSpPr txBox="1"/>
          <p:nvPr/>
        </p:nvSpPr>
        <p:spPr>
          <a:xfrm>
            <a:off x="5990030" y="4855127"/>
            <a:ext cx="5872118" cy="1107996"/>
          </a:xfrm>
          <a:prstGeom prst="rect">
            <a:avLst/>
          </a:prstGeom>
          <a:noFill/>
        </p:spPr>
        <p:txBody>
          <a:bodyPr wrap="square">
            <a:spAutoFit/>
          </a:bodyPr>
          <a:lstStyle/>
          <a:p>
            <a:r>
              <a:rPr lang="en-US" sz="2200" dirty="0"/>
              <a:t>1907-1988           </a:t>
            </a:r>
          </a:p>
          <a:p>
            <a:r>
              <a:rPr lang="en-US" sz="2200" dirty="0"/>
              <a:t>Nobel prize in medicine/physiology in 1973.</a:t>
            </a:r>
          </a:p>
          <a:p>
            <a:r>
              <a:rPr lang="en-US" sz="2200" dirty="0"/>
              <a:t>https://en.wikipedia.org/wiki/Nikolaas_Tinbergen</a:t>
            </a:r>
          </a:p>
        </p:txBody>
      </p:sp>
      <p:pic>
        <p:nvPicPr>
          <p:cNvPr id="13" name="Picture 12">
            <a:extLst>
              <a:ext uri="{FF2B5EF4-FFF2-40B4-BE49-F238E27FC236}">
                <a16:creationId xmlns:a16="http://schemas.microsoft.com/office/drawing/2014/main" id="{27A00344-F6A0-41D2-8147-4A1BF7F1381D}"/>
              </a:ext>
            </a:extLst>
          </p:cNvPr>
          <p:cNvPicPr>
            <a:picLocks noChangeAspect="1"/>
          </p:cNvPicPr>
          <p:nvPr/>
        </p:nvPicPr>
        <p:blipFill>
          <a:blip r:embed="rId4"/>
          <a:stretch>
            <a:fillRect/>
          </a:stretch>
        </p:blipFill>
        <p:spPr>
          <a:xfrm>
            <a:off x="1117655" y="3123554"/>
            <a:ext cx="2316608" cy="3604054"/>
          </a:xfrm>
          <a:prstGeom prst="rect">
            <a:avLst/>
          </a:prstGeom>
        </p:spPr>
      </p:pic>
      <p:sp>
        <p:nvSpPr>
          <p:cNvPr id="15" name="TextBox 14">
            <a:extLst>
              <a:ext uri="{FF2B5EF4-FFF2-40B4-BE49-F238E27FC236}">
                <a16:creationId xmlns:a16="http://schemas.microsoft.com/office/drawing/2014/main" id="{023DE1A8-CC09-4C15-B295-476A69B4986E}"/>
              </a:ext>
            </a:extLst>
          </p:cNvPr>
          <p:cNvSpPr txBox="1"/>
          <p:nvPr/>
        </p:nvSpPr>
        <p:spPr>
          <a:xfrm>
            <a:off x="1117655" y="2029520"/>
            <a:ext cx="5222648" cy="646331"/>
          </a:xfrm>
          <a:prstGeom prst="rect">
            <a:avLst/>
          </a:prstGeom>
          <a:solidFill>
            <a:schemeClr val="tx2">
              <a:lumMod val="60000"/>
              <a:lumOff val="40000"/>
            </a:schemeClr>
          </a:solidFill>
        </p:spPr>
        <p:txBody>
          <a:bodyPr wrap="none" rtlCol="0">
            <a:spAutoFit/>
          </a:bodyPr>
          <a:lstStyle/>
          <a:p>
            <a:pPr>
              <a:defRPr/>
            </a:pPr>
            <a:r>
              <a:rPr lang="en-US" dirty="0">
                <a:solidFill>
                  <a:schemeClr val="bg1"/>
                </a:solidFill>
                <a:latin typeface="Calibri"/>
              </a:rPr>
              <a:t>Tinbergen N. 1963. On aims and methods in ethology.</a:t>
            </a:r>
          </a:p>
          <a:p>
            <a:pPr>
              <a:defRPr/>
            </a:pPr>
            <a:r>
              <a:rPr lang="en-US" dirty="0">
                <a:solidFill>
                  <a:schemeClr val="bg1"/>
                </a:solidFill>
                <a:latin typeface="Calibri"/>
              </a:rPr>
              <a:t> </a:t>
            </a:r>
            <a:r>
              <a:rPr lang="en-US" i="1" dirty="0">
                <a:solidFill>
                  <a:schemeClr val="bg1"/>
                </a:solidFill>
                <a:latin typeface="Calibri"/>
              </a:rPr>
              <a:t>Z </a:t>
            </a:r>
            <a:r>
              <a:rPr lang="en-US" i="1" dirty="0" err="1">
                <a:solidFill>
                  <a:schemeClr val="bg1"/>
                </a:solidFill>
                <a:latin typeface="Calibri"/>
              </a:rPr>
              <a:t>Tierpsychol</a:t>
            </a:r>
            <a:r>
              <a:rPr lang="en-US" i="1" dirty="0">
                <a:solidFill>
                  <a:schemeClr val="bg1"/>
                </a:solidFill>
                <a:latin typeface="Calibri"/>
              </a:rPr>
              <a:t> </a:t>
            </a:r>
            <a:r>
              <a:rPr lang="en-US" b="1" dirty="0">
                <a:solidFill>
                  <a:schemeClr val="bg1"/>
                </a:solidFill>
                <a:latin typeface="Calibri"/>
              </a:rPr>
              <a:t>20</a:t>
            </a:r>
            <a:r>
              <a:rPr lang="en-US" dirty="0">
                <a:solidFill>
                  <a:schemeClr val="bg1"/>
                </a:solidFill>
                <a:latin typeface="Calibri"/>
              </a:rPr>
              <a:t>: 410-433.</a:t>
            </a:r>
          </a:p>
        </p:txBody>
      </p:sp>
      <p:sp>
        <p:nvSpPr>
          <p:cNvPr id="6" name="TextBox 5">
            <a:extLst>
              <a:ext uri="{FF2B5EF4-FFF2-40B4-BE49-F238E27FC236}">
                <a16:creationId xmlns:a16="http://schemas.microsoft.com/office/drawing/2014/main" id="{17A2CFC9-235A-FCF0-E174-46366B35743D}"/>
              </a:ext>
            </a:extLst>
          </p:cNvPr>
          <p:cNvSpPr txBox="1"/>
          <p:nvPr/>
        </p:nvSpPr>
        <p:spPr>
          <a:xfrm>
            <a:off x="991196" y="1095857"/>
            <a:ext cx="10497361" cy="369332"/>
          </a:xfrm>
          <a:prstGeom prst="rect">
            <a:avLst/>
          </a:prstGeom>
          <a:solidFill>
            <a:schemeClr val="tx2">
              <a:lumMod val="60000"/>
              <a:lumOff val="40000"/>
            </a:schemeClr>
          </a:solidFill>
        </p:spPr>
        <p:txBody>
          <a:bodyPr wrap="none" rtlCol="0">
            <a:spAutoFit/>
          </a:bodyPr>
          <a:lstStyle/>
          <a:p>
            <a:pPr>
              <a:defRPr/>
            </a:pPr>
            <a:r>
              <a:rPr lang="en-GB" dirty="0">
                <a:solidFill>
                  <a:schemeClr val="bg1"/>
                </a:solidFill>
                <a:latin typeface="Calibri"/>
              </a:rPr>
              <a:t>Nesse RM. 2013. Tinbergen’s four questions, organized: </a:t>
            </a:r>
            <a:r>
              <a:rPr lang="en-US" dirty="0">
                <a:solidFill>
                  <a:schemeClr val="bg1"/>
                </a:solidFill>
                <a:latin typeface="Calibri"/>
              </a:rPr>
              <a:t>a response to Bateson and Laland. </a:t>
            </a:r>
            <a:r>
              <a:rPr lang="en-GB" i="1" dirty="0">
                <a:solidFill>
                  <a:schemeClr val="bg1"/>
                </a:solidFill>
                <a:latin typeface="Calibri"/>
              </a:rPr>
              <a:t>TREE</a:t>
            </a:r>
            <a:r>
              <a:rPr lang="en-GB" dirty="0">
                <a:solidFill>
                  <a:schemeClr val="bg1"/>
                </a:solidFill>
                <a:latin typeface="Calibri"/>
              </a:rPr>
              <a:t> 28: 681-682.</a:t>
            </a:r>
            <a:endParaRPr lang="en-US" dirty="0">
              <a:solidFill>
                <a:schemeClr val="bg1"/>
              </a:solidFill>
              <a:latin typeface="Calibri"/>
            </a:endParaRPr>
          </a:p>
        </p:txBody>
      </p:sp>
    </p:spTree>
    <p:extLst>
      <p:ext uri="{BB962C8B-B14F-4D97-AF65-F5344CB8AC3E}">
        <p14:creationId xmlns:p14="http://schemas.microsoft.com/office/powerpoint/2010/main" val="386052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0D1A94C-C5EA-088D-C348-0BBF0779A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229" y="1157542"/>
            <a:ext cx="8566100" cy="574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AF5C16FD-0351-5295-3D81-9510FF0ECD2A}"/>
              </a:ext>
            </a:extLst>
          </p:cNvPr>
          <p:cNvSpPr/>
          <p:nvPr/>
        </p:nvSpPr>
        <p:spPr>
          <a:xfrm>
            <a:off x="3981768" y="1981796"/>
            <a:ext cx="2485022" cy="81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extBox 1">
            <a:extLst>
              <a:ext uri="{FF2B5EF4-FFF2-40B4-BE49-F238E27FC236}">
                <a16:creationId xmlns:a16="http://schemas.microsoft.com/office/drawing/2014/main" id="{04315677-9546-BD5B-A952-B25330921950}"/>
              </a:ext>
            </a:extLst>
          </p:cNvPr>
          <p:cNvSpPr txBox="1"/>
          <p:nvPr/>
        </p:nvSpPr>
        <p:spPr>
          <a:xfrm>
            <a:off x="4423552" y="2115910"/>
            <a:ext cx="1293541" cy="461665"/>
          </a:xfrm>
          <a:prstGeom prst="rect">
            <a:avLst/>
          </a:prstGeom>
          <a:noFill/>
        </p:spPr>
        <p:txBody>
          <a:bodyPr wrap="square" rtlCol="0">
            <a:spAutoFit/>
          </a:bodyPr>
          <a:lstStyle/>
          <a:p>
            <a:r>
              <a:rPr lang="nb-NO" sz="2400" b="1" dirty="0"/>
              <a:t>HISTORY</a:t>
            </a:r>
          </a:p>
        </p:txBody>
      </p:sp>
      <p:sp>
        <p:nvSpPr>
          <p:cNvPr id="9" name="Rectangle 8">
            <a:extLst>
              <a:ext uri="{FF2B5EF4-FFF2-40B4-BE49-F238E27FC236}">
                <a16:creationId xmlns:a16="http://schemas.microsoft.com/office/drawing/2014/main" id="{CC5CE4FA-8AF2-BA36-63A7-EDB4E1B9445D}"/>
              </a:ext>
            </a:extLst>
          </p:cNvPr>
          <p:cNvSpPr/>
          <p:nvPr/>
        </p:nvSpPr>
        <p:spPr>
          <a:xfrm>
            <a:off x="6729914" y="1981796"/>
            <a:ext cx="2485022" cy="818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TextBox 9">
            <a:extLst>
              <a:ext uri="{FF2B5EF4-FFF2-40B4-BE49-F238E27FC236}">
                <a16:creationId xmlns:a16="http://schemas.microsoft.com/office/drawing/2014/main" id="{CBF03F0B-4E58-E1AD-EFBF-26B622BDCEEE}"/>
              </a:ext>
            </a:extLst>
          </p:cNvPr>
          <p:cNvSpPr txBox="1"/>
          <p:nvPr/>
        </p:nvSpPr>
        <p:spPr>
          <a:xfrm>
            <a:off x="7541651" y="2115909"/>
            <a:ext cx="1293541" cy="461665"/>
          </a:xfrm>
          <a:prstGeom prst="rect">
            <a:avLst/>
          </a:prstGeom>
          <a:noFill/>
        </p:spPr>
        <p:txBody>
          <a:bodyPr wrap="square" rtlCol="0">
            <a:spAutoFit/>
          </a:bodyPr>
          <a:lstStyle/>
          <a:p>
            <a:r>
              <a:rPr lang="nb-NO" sz="2400" b="1" dirty="0"/>
              <a:t>NOW</a:t>
            </a:r>
          </a:p>
        </p:txBody>
      </p:sp>
      <p:sp>
        <p:nvSpPr>
          <p:cNvPr id="11" name="Rectangle 10">
            <a:extLst>
              <a:ext uri="{FF2B5EF4-FFF2-40B4-BE49-F238E27FC236}">
                <a16:creationId xmlns:a16="http://schemas.microsoft.com/office/drawing/2014/main" id="{C765D373-FCCD-3904-723D-E3E214BB1DDA}"/>
              </a:ext>
            </a:extLst>
          </p:cNvPr>
          <p:cNvSpPr/>
          <p:nvPr/>
        </p:nvSpPr>
        <p:spPr>
          <a:xfrm>
            <a:off x="1938530" y="2907000"/>
            <a:ext cx="1613370" cy="151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extBox 11">
            <a:extLst>
              <a:ext uri="{FF2B5EF4-FFF2-40B4-BE49-F238E27FC236}">
                <a16:creationId xmlns:a16="http://schemas.microsoft.com/office/drawing/2014/main" id="{4CF42879-578F-0D09-E7A9-52A324A3BBF8}"/>
              </a:ext>
            </a:extLst>
          </p:cNvPr>
          <p:cNvSpPr txBox="1"/>
          <p:nvPr/>
        </p:nvSpPr>
        <p:spPr>
          <a:xfrm>
            <a:off x="1938530" y="3414810"/>
            <a:ext cx="1712740" cy="461665"/>
          </a:xfrm>
          <a:prstGeom prst="rect">
            <a:avLst/>
          </a:prstGeom>
          <a:noFill/>
        </p:spPr>
        <p:txBody>
          <a:bodyPr wrap="square" rtlCol="0">
            <a:spAutoFit/>
          </a:bodyPr>
          <a:lstStyle/>
          <a:p>
            <a:r>
              <a:rPr lang="nb-NO" sz="2400" b="1" dirty="0"/>
              <a:t>PROXIMATE</a:t>
            </a:r>
          </a:p>
        </p:txBody>
      </p:sp>
      <p:sp>
        <p:nvSpPr>
          <p:cNvPr id="13" name="Rectangle 12">
            <a:extLst>
              <a:ext uri="{FF2B5EF4-FFF2-40B4-BE49-F238E27FC236}">
                <a16:creationId xmlns:a16="http://schemas.microsoft.com/office/drawing/2014/main" id="{17C13A03-A471-5260-FD01-FBC9149DA26B}"/>
              </a:ext>
            </a:extLst>
          </p:cNvPr>
          <p:cNvSpPr/>
          <p:nvPr/>
        </p:nvSpPr>
        <p:spPr>
          <a:xfrm>
            <a:off x="1784195" y="4824096"/>
            <a:ext cx="1951463" cy="1710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TextBox 13">
            <a:extLst>
              <a:ext uri="{FF2B5EF4-FFF2-40B4-BE49-F238E27FC236}">
                <a16:creationId xmlns:a16="http://schemas.microsoft.com/office/drawing/2014/main" id="{A1C4EF7B-CB8A-B5DC-D3BB-2EBC9F5C464F}"/>
              </a:ext>
            </a:extLst>
          </p:cNvPr>
          <p:cNvSpPr txBox="1"/>
          <p:nvPr/>
        </p:nvSpPr>
        <p:spPr>
          <a:xfrm>
            <a:off x="1938530" y="5331906"/>
            <a:ext cx="1712740" cy="461665"/>
          </a:xfrm>
          <a:prstGeom prst="rect">
            <a:avLst/>
          </a:prstGeom>
          <a:noFill/>
        </p:spPr>
        <p:txBody>
          <a:bodyPr wrap="square" rtlCol="0">
            <a:spAutoFit/>
          </a:bodyPr>
          <a:lstStyle/>
          <a:p>
            <a:r>
              <a:rPr lang="nb-NO" sz="2400" b="1" dirty="0"/>
              <a:t>ULTIMATE</a:t>
            </a:r>
          </a:p>
        </p:txBody>
      </p:sp>
      <p:sp>
        <p:nvSpPr>
          <p:cNvPr id="15" name="Rectangle 14">
            <a:extLst>
              <a:ext uri="{FF2B5EF4-FFF2-40B4-BE49-F238E27FC236}">
                <a16:creationId xmlns:a16="http://schemas.microsoft.com/office/drawing/2014/main" id="{D1564E28-AA63-44EE-8238-1708D92EFBD8}"/>
              </a:ext>
            </a:extLst>
          </p:cNvPr>
          <p:cNvSpPr/>
          <p:nvPr/>
        </p:nvSpPr>
        <p:spPr>
          <a:xfrm>
            <a:off x="3981768" y="2933977"/>
            <a:ext cx="2485022" cy="168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TextBox 15">
            <a:extLst>
              <a:ext uri="{FF2B5EF4-FFF2-40B4-BE49-F238E27FC236}">
                <a16:creationId xmlns:a16="http://schemas.microsoft.com/office/drawing/2014/main" id="{68F07E66-A294-EAAB-E957-DB46C15B7004}"/>
              </a:ext>
            </a:extLst>
          </p:cNvPr>
          <p:cNvSpPr txBox="1"/>
          <p:nvPr/>
        </p:nvSpPr>
        <p:spPr>
          <a:xfrm>
            <a:off x="4383260" y="3441787"/>
            <a:ext cx="1712740" cy="461665"/>
          </a:xfrm>
          <a:prstGeom prst="rect">
            <a:avLst/>
          </a:prstGeom>
          <a:noFill/>
        </p:spPr>
        <p:txBody>
          <a:bodyPr wrap="square" rtlCol="0">
            <a:spAutoFit/>
          </a:bodyPr>
          <a:lstStyle/>
          <a:p>
            <a:r>
              <a:rPr lang="nb-NO" sz="2400" dirty="0"/>
              <a:t>ONTOGENY</a:t>
            </a:r>
          </a:p>
        </p:txBody>
      </p:sp>
      <p:sp>
        <p:nvSpPr>
          <p:cNvPr id="17" name="Rectangle 16">
            <a:extLst>
              <a:ext uri="{FF2B5EF4-FFF2-40B4-BE49-F238E27FC236}">
                <a16:creationId xmlns:a16="http://schemas.microsoft.com/office/drawing/2014/main" id="{04FD95FE-FE70-8B42-537A-A4ABC9FBE254}"/>
              </a:ext>
            </a:extLst>
          </p:cNvPr>
          <p:cNvSpPr/>
          <p:nvPr/>
        </p:nvSpPr>
        <p:spPr>
          <a:xfrm>
            <a:off x="6729913" y="2923262"/>
            <a:ext cx="2402935" cy="171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TextBox 17">
            <a:extLst>
              <a:ext uri="{FF2B5EF4-FFF2-40B4-BE49-F238E27FC236}">
                <a16:creationId xmlns:a16="http://schemas.microsoft.com/office/drawing/2014/main" id="{0AA299E3-E7EF-3875-5079-4C255030D218}"/>
              </a:ext>
            </a:extLst>
          </p:cNvPr>
          <p:cNvSpPr txBox="1"/>
          <p:nvPr/>
        </p:nvSpPr>
        <p:spPr>
          <a:xfrm>
            <a:off x="6939653" y="3307673"/>
            <a:ext cx="1983453" cy="830997"/>
          </a:xfrm>
          <a:prstGeom prst="rect">
            <a:avLst/>
          </a:prstGeom>
          <a:noFill/>
        </p:spPr>
        <p:txBody>
          <a:bodyPr wrap="square" rtlCol="0">
            <a:spAutoFit/>
          </a:bodyPr>
          <a:lstStyle/>
          <a:p>
            <a:pPr algn="ctr"/>
            <a:r>
              <a:rPr lang="nb-NO" sz="2400" dirty="0"/>
              <a:t>MECHANISM:</a:t>
            </a:r>
          </a:p>
          <a:p>
            <a:pPr algn="ctr"/>
            <a:r>
              <a:rPr lang="nb-NO" sz="2400" dirty="0"/>
              <a:t>HERE &amp; NOW</a:t>
            </a:r>
          </a:p>
        </p:txBody>
      </p:sp>
      <p:sp>
        <p:nvSpPr>
          <p:cNvPr id="19" name="Rectangle 18">
            <a:extLst>
              <a:ext uri="{FF2B5EF4-FFF2-40B4-BE49-F238E27FC236}">
                <a16:creationId xmlns:a16="http://schemas.microsoft.com/office/drawing/2014/main" id="{AE78DC46-E48B-6E05-C36B-57710E52547E}"/>
              </a:ext>
            </a:extLst>
          </p:cNvPr>
          <p:cNvSpPr/>
          <p:nvPr/>
        </p:nvSpPr>
        <p:spPr>
          <a:xfrm>
            <a:off x="3805605" y="4822580"/>
            <a:ext cx="2658312" cy="176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TextBox 19">
            <a:extLst>
              <a:ext uri="{FF2B5EF4-FFF2-40B4-BE49-F238E27FC236}">
                <a16:creationId xmlns:a16="http://schemas.microsoft.com/office/drawing/2014/main" id="{9CE6D20A-6AAF-AB72-7552-D0A05B8F70C5}"/>
              </a:ext>
            </a:extLst>
          </p:cNvPr>
          <p:cNvSpPr txBox="1"/>
          <p:nvPr/>
        </p:nvSpPr>
        <p:spPr>
          <a:xfrm>
            <a:off x="4192859" y="5388408"/>
            <a:ext cx="1944973" cy="461665"/>
          </a:xfrm>
          <a:prstGeom prst="rect">
            <a:avLst/>
          </a:prstGeom>
          <a:noFill/>
        </p:spPr>
        <p:txBody>
          <a:bodyPr wrap="square" rtlCol="0">
            <a:spAutoFit/>
          </a:bodyPr>
          <a:lstStyle/>
          <a:p>
            <a:r>
              <a:rPr lang="nb-NO" sz="2400" dirty="0"/>
              <a:t>PHYLOGENY</a:t>
            </a:r>
          </a:p>
        </p:txBody>
      </p:sp>
      <p:sp>
        <p:nvSpPr>
          <p:cNvPr id="21" name="Rectangle 20">
            <a:extLst>
              <a:ext uri="{FF2B5EF4-FFF2-40B4-BE49-F238E27FC236}">
                <a16:creationId xmlns:a16="http://schemas.microsoft.com/office/drawing/2014/main" id="{01B5E6B8-8DF2-0CAA-A841-2CE804A6508B}"/>
              </a:ext>
            </a:extLst>
          </p:cNvPr>
          <p:cNvSpPr/>
          <p:nvPr/>
        </p:nvSpPr>
        <p:spPr>
          <a:xfrm>
            <a:off x="6600034" y="4822580"/>
            <a:ext cx="2614902" cy="17106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TextBox 21">
            <a:extLst>
              <a:ext uri="{FF2B5EF4-FFF2-40B4-BE49-F238E27FC236}">
                <a16:creationId xmlns:a16="http://schemas.microsoft.com/office/drawing/2014/main" id="{4E371961-6E57-08E2-E62E-5D2F47C09B73}"/>
              </a:ext>
            </a:extLst>
          </p:cNvPr>
          <p:cNvSpPr txBox="1"/>
          <p:nvPr/>
        </p:nvSpPr>
        <p:spPr>
          <a:xfrm>
            <a:off x="7129253" y="5429868"/>
            <a:ext cx="1712740" cy="830997"/>
          </a:xfrm>
          <a:prstGeom prst="rect">
            <a:avLst/>
          </a:prstGeom>
          <a:noFill/>
        </p:spPr>
        <p:txBody>
          <a:bodyPr wrap="square" rtlCol="0">
            <a:spAutoFit/>
          </a:bodyPr>
          <a:lstStyle/>
          <a:p>
            <a:pPr algn="ctr"/>
            <a:r>
              <a:rPr lang="nb-NO" sz="2400" dirty="0"/>
              <a:t>ADAPTIVE VALUE</a:t>
            </a:r>
          </a:p>
        </p:txBody>
      </p:sp>
      <p:sp>
        <p:nvSpPr>
          <p:cNvPr id="6" name="TextBox 5">
            <a:extLst>
              <a:ext uri="{FF2B5EF4-FFF2-40B4-BE49-F238E27FC236}">
                <a16:creationId xmlns:a16="http://schemas.microsoft.com/office/drawing/2014/main" id="{8385AF8E-3725-E76D-2B10-32C4E146F204}"/>
              </a:ext>
            </a:extLst>
          </p:cNvPr>
          <p:cNvSpPr txBox="1"/>
          <p:nvPr/>
        </p:nvSpPr>
        <p:spPr>
          <a:xfrm>
            <a:off x="991196" y="1095857"/>
            <a:ext cx="10497361" cy="369332"/>
          </a:xfrm>
          <a:prstGeom prst="rect">
            <a:avLst/>
          </a:prstGeom>
          <a:solidFill>
            <a:schemeClr val="tx2">
              <a:lumMod val="60000"/>
              <a:lumOff val="40000"/>
            </a:schemeClr>
          </a:solidFill>
        </p:spPr>
        <p:txBody>
          <a:bodyPr wrap="none" rtlCol="0">
            <a:spAutoFit/>
          </a:bodyPr>
          <a:lstStyle/>
          <a:p>
            <a:pPr>
              <a:defRPr/>
            </a:pPr>
            <a:r>
              <a:rPr lang="en-GB" dirty="0">
                <a:solidFill>
                  <a:schemeClr val="bg1"/>
                </a:solidFill>
                <a:latin typeface="Calibri"/>
              </a:rPr>
              <a:t>Nesse RM. 2013. Tinbergen’s four questions, organized: </a:t>
            </a:r>
            <a:r>
              <a:rPr lang="en-US" dirty="0">
                <a:solidFill>
                  <a:schemeClr val="bg1"/>
                </a:solidFill>
                <a:latin typeface="Calibri"/>
              </a:rPr>
              <a:t>a response to Bateson and Laland. </a:t>
            </a:r>
            <a:r>
              <a:rPr lang="en-GB" i="1" dirty="0">
                <a:solidFill>
                  <a:schemeClr val="bg1"/>
                </a:solidFill>
                <a:latin typeface="Calibri"/>
              </a:rPr>
              <a:t>TREE</a:t>
            </a:r>
            <a:r>
              <a:rPr lang="en-GB" dirty="0">
                <a:solidFill>
                  <a:schemeClr val="bg1"/>
                </a:solidFill>
                <a:latin typeface="Calibri"/>
              </a:rPr>
              <a:t> 28: 681-682.</a:t>
            </a:r>
            <a:endParaRPr lang="en-US" dirty="0">
              <a:solidFill>
                <a:schemeClr val="bg1"/>
              </a:solidFill>
              <a:latin typeface="Calibri"/>
            </a:endParaRPr>
          </a:p>
        </p:txBody>
      </p:sp>
      <p:sp>
        <p:nvSpPr>
          <p:cNvPr id="7" name="Speech Bubble: Rectangle with Corners Rounded 6">
            <a:extLst>
              <a:ext uri="{FF2B5EF4-FFF2-40B4-BE49-F238E27FC236}">
                <a16:creationId xmlns:a16="http://schemas.microsoft.com/office/drawing/2014/main" id="{53E80D9C-50CD-09A8-39A1-68EF50CE7F64}"/>
              </a:ext>
            </a:extLst>
          </p:cNvPr>
          <p:cNvSpPr/>
          <p:nvPr/>
        </p:nvSpPr>
        <p:spPr>
          <a:xfrm>
            <a:off x="9661664" y="5310440"/>
            <a:ext cx="2110902" cy="856034"/>
          </a:xfrm>
          <a:prstGeom prst="wedgeRoundRectCallout">
            <a:avLst>
              <a:gd name="adj1" fmla="val -82870"/>
              <a:gd name="adj2" fmla="val -907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The Euler-Lotka equation is here.</a:t>
            </a:r>
            <a:endParaRPr lang="nb-NO" dirty="0">
              <a:solidFill>
                <a:srgbClr val="FFFF00"/>
              </a:solidFill>
            </a:endParaRPr>
          </a:p>
        </p:txBody>
      </p:sp>
      <p:sp>
        <p:nvSpPr>
          <p:cNvPr id="23" name="Speech Bubble: Rectangle with Corners Rounded 22">
            <a:extLst>
              <a:ext uri="{FF2B5EF4-FFF2-40B4-BE49-F238E27FC236}">
                <a16:creationId xmlns:a16="http://schemas.microsoft.com/office/drawing/2014/main" id="{48A841B8-73DD-8C74-DA5D-36C326350A59}"/>
              </a:ext>
            </a:extLst>
          </p:cNvPr>
          <p:cNvSpPr/>
          <p:nvPr/>
        </p:nvSpPr>
        <p:spPr>
          <a:xfrm>
            <a:off x="9875495" y="2365046"/>
            <a:ext cx="1975863" cy="1163571"/>
          </a:xfrm>
          <a:prstGeom prst="wedgeRoundRectCallout">
            <a:avLst>
              <a:gd name="adj1" fmla="val -90747"/>
              <a:gd name="adj2" fmla="val 33558"/>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Animal wellbeing is here.</a:t>
            </a:r>
            <a:endParaRPr lang="nb-NO" dirty="0">
              <a:solidFill>
                <a:srgbClr val="FFFF00"/>
              </a:solidFill>
            </a:endParaRPr>
          </a:p>
        </p:txBody>
      </p:sp>
      <p:sp>
        <p:nvSpPr>
          <p:cNvPr id="24" name="Speech Bubble: Rectangle with Corners Rounded 23">
            <a:extLst>
              <a:ext uri="{FF2B5EF4-FFF2-40B4-BE49-F238E27FC236}">
                <a16:creationId xmlns:a16="http://schemas.microsoft.com/office/drawing/2014/main" id="{43B01135-54DA-430D-432B-06839A16ADA6}"/>
              </a:ext>
            </a:extLst>
          </p:cNvPr>
          <p:cNvSpPr/>
          <p:nvPr/>
        </p:nvSpPr>
        <p:spPr>
          <a:xfrm>
            <a:off x="9875494" y="3408270"/>
            <a:ext cx="1975863" cy="1163571"/>
          </a:xfrm>
          <a:prstGeom prst="wedgeRoundRectCallout">
            <a:avLst>
              <a:gd name="adj1" fmla="val -47915"/>
              <a:gd name="adj2" fmla="val -1325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And we need to be here, also.</a:t>
            </a:r>
            <a:endParaRPr lang="nb-NO" dirty="0">
              <a:solidFill>
                <a:srgbClr val="FFFF00"/>
              </a:solidFill>
            </a:endParaRPr>
          </a:p>
        </p:txBody>
      </p:sp>
      <p:sp>
        <p:nvSpPr>
          <p:cNvPr id="25" name="Speech Bubble: Rectangle with Corners Rounded 24">
            <a:extLst>
              <a:ext uri="{FF2B5EF4-FFF2-40B4-BE49-F238E27FC236}">
                <a16:creationId xmlns:a16="http://schemas.microsoft.com/office/drawing/2014/main" id="{980459B8-3264-9975-C967-ED0D4348EEFE}"/>
              </a:ext>
            </a:extLst>
          </p:cNvPr>
          <p:cNvSpPr/>
          <p:nvPr/>
        </p:nvSpPr>
        <p:spPr>
          <a:xfrm>
            <a:off x="9875493" y="3226459"/>
            <a:ext cx="1975863" cy="496712"/>
          </a:xfrm>
          <a:prstGeom prst="wedgeRoundRectCallout">
            <a:avLst>
              <a:gd name="adj1" fmla="val -47915"/>
              <a:gd name="adj2" fmla="val -1325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As is physiology.</a:t>
            </a:r>
            <a:endParaRPr lang="nb-NO" dirty="0">
              <a:solidFill>
                <a:srgbClr val="FFFF00"/>
              </a:solidFill>
            </a:endParaRPr>
          </a:p>
        </p:txBody>
      </p:sp>
    </p:spTree>
    <p:extLst>
      <p:ext uri="{BB962C8B-B14F-4D97-AF65-F5344CB8AC3E}">
        <p14:creationId xmlns:p14="http://schemas.microsoft.com/office/powerpoint/2010/main" val="36640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FAF8FD-6B03-126F-FBC1-C323A0578613}"/>
              </a:ext>
            </a:extLst>
          </p:cNvPr>
          <p:cNvPicPr>
            <a:picLocks noChangeAspect="1"/>
          </p:cNvPicPr>
          <p:nvPr/>
        </p:nvPicPr>
        <p:blipFill rotWithShape="1">
          <a:blip r:embed="rId2"/>
          <a:srcRect l="55188"/>
          <a:stretch/>
        </p:blipFill>
        <p:spPr>
          <a:xfrm>
            <a:off x="6802836" y="0"/>
            <a:ext cx="4198838" cy="6858000"/>
          </a:xfrm>
          <a:prstGeom prst="rect">
            <a:avLst/>
          </a:prstGeom>
        </p:spPr>
      </p:pic>
      <p:pic>
        <p:nvPicPr>
          <p:cNvPr id="14" name="Picture 13">
            <a:extLst>
              <a:ext uri="{FF2B5EF4-FFF2-40B4-BE49-F238E27FC236}">
                <a16:creationId xmlns:a16="http://schemas.microsoft.com/office/drawing/2014/main" id="{283AEE44-8991-BA26-DAE1-9295AB003AA2}"/>
              </a:ext>
            </a:extLst>
          </p:cNvPr>
          <p:cNvPicPr>
            <a:picLocks noChangeAspect="1"/>
          </p:cNvPicPr>
          <p:nvPr/>
        </p:nvPicPr>
        <p:blipFill rotWithShape="1">
          <a:blip r:embed="rId3"/>
          <a:srcRect b="6372"/>
          <a:stretch/>
        </p:blipFill>
        <p:spPr>
          <a:xfrm rot="256983">
            <a:off x="8032507" y="1476011"/>
            <a:ext cx="1581150" cy="1423060"/>
          </a:xfrm>
          <a:prstGeom prst="rect">
            <a:avLst/>
          </a:prstGeom>
        </p:spPr>
      </p:pic>
      <p:sp>
        <p:nvSpPr>
          <p:cNvPr id="15" name="TextBox 14">
            <a:extLst>
              <a:ext uri="{FF2B5EF4-FFF2-40B4-BE49-F238E27FC236}">
                <a16:creationId xmlns:a16="http://schemas.microsoft.com/office/drawing/2014/main" id="{F9D6DD02-A696-7750-1973-F05AF201A629}"/>
              </a:ext>
            </a:extLst>
          </p:cNvPr>
          <p:cNvSpPr txBox="1"/>
          <p:nvPr/>
        </p:nvSpPr>
        <p:spPr>
          <a:xfrm>
            <a:off x="8336721" y="2040156"/>
            <a:ext cx="976101" cy="369332"/>
          </a:xfrm>
          <a:prstGeom prst="rect">
            <a:avLst/>
          </a:prstGeom>
          <a:noFill/>
        </p:spPr>
        <p:txBody>
          <a:bodyPr wrap="none" rtlCol="0">
            <a:spAutoFit/>
          </a:bodyPr>
          <a:lstStyle/>
          <a:p>
            <a:r>
              <a:rPr lang="en-US" dirty="0"/>
              <a:t>memory</a:t>
            </a:r>
            <a:endParaRPr lang="nb-NO" dirty="0"/>
          </a:p>
        </p:txBody>
      </p:sp>
      <p:cxnSp>
        <p:nvCxnSpPr>
          <p:cNvPr id="16" name="Straight Arrow Connector 15">
            <a:extLst>
              <a:ext uri="{FF2B5EF4-FFF2-40B4-BE49-F238E27FC236}">
                <a16:creationId xmlns:a16="http://schemas.microsoft.com/office/drawing/2014/main" id="{298407DD-F852-1823-236D-BB7F3BAF696C}"/>
              </a:ext>
            </a:extLst>
          </p:cNvPr>
          <p:cNvCxnSpPr>
            <a:cxnSpLocks/>
          </p:cNvCxnSpPr>
          <p:nvPr/>
        </p:nvCxnSpPr>
        <p:spPr>
          <a:xfrm rot="19067149" flipH="1">
            <a:off x="9169286" y="2479138"/>
            <a:ext cx="1835590" cy="306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01BF1A4-A8BA-8BEA-4982-9CE905DE589D}"/>
              </a:ext>
            </a:extLst>
          </p:cNvPr>
          <p:cNvCxnSpPr>
            <a:cxnSpLocks/>
          </p:cNvCxnSpPr>
          <p:nvPr/>
        </p:nvCxnSpPr>
        <p:spPr>
          <a:xfrm rot="19067149" flipH="1">
            <a:off x="9228426" y="2682152"/>
            <a:ext cx="1717312" cy="2476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368B0A9-C5ED-F022-68FF-82E912B24054}"/>
              </a:ext>
            </a:extLst>
          </p:cNvPr>
          <p:cNvSpPr txBox="1"/>
          <p:nvPr/>
        </p:nvSpPr>
        <p:spPr>
          <a:xfrm rot="19067149">
            <a:off x="10005463" y="1947931"/>
            <a:ext cx="881212" cy="276999"/>
          </a:xfrm>
          <a:prstGeom prst="rect">
            <a:avLst/>
          </a:prstGeom>
          <a:solidFill>
            <a:schemeClr val="bg1"/>
          </a:solidFill>
        </p:spPr>
        <p:txBody>
          <a:bodyPr wrap="square" lIns="0" tIns="0" rIns="0" bIns="0" rtlCol="0">
            <a:spAutoFit/>
          </a:bodyPr>
          <a:lstStyle/>
          <a:p>
            <a:r>
              <a:rPr lang="en-US" dirty="0"/>
              <a:t> sensing</a:t>
            </a:r>
            <a:endParaRPr lang="nb-NO" dirty="0"/>
          </a:p>
        </p:txBody>
      </p:sp>
      <p:cxnSp>
        <p:nvCxnSpPr>
          <p:cNvPr id="19" name="Straight Arrow Connector 18">
            <a:extLst>
              <a:ext uri="{FF2B5EF4-FFF2-40B4-BE49-F238E27FC236}">
                <a16:creationId xmlns:a16="http://schemas.microsoft.com/office/drawing/2014/main" id="{EF76DAA0-3604-E363-EB7F-CBAB975E4518}"/>
              </a:ext>
            </a:extLst>
          </p:cNvPr>
          <p:cNvCxnSpPr>
            <a:cxnSpLocks/>
          </p:cNvCxnSpPr>
          <p:nvPr/>
        </p:nvCxnSpPr>
        <p:spPr>
          <a:xfrm rot="19067149" flipH="1">
            <a:off x="9170739" y="2515028"/>
            <a:ext cx="137710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C7D3C6-A539-9D72-7EF7-6346356277E4}"/>
              </a:ext>
            </a:extLst>
          </p:cNvPr>
          <p:cNvCxnSpPr>
            <a:cxnSpLocks/>
          </p:cNvCxnSpPr>
          <p:nvPr/>
        </p:nvCxnSpPr>
        <p:spPr>
          <a:xfrm rot="19067149" flipV="1">
            <a:off x="10259846" y="1792380"/>
            <a:ext cx="300905" cy="1864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18FE070D-D517-8217-0B08-CD79628B41BE}"/>
              </a:ext>
            </a:extLst>
          </p:cNvPr>
          <p:cNvPicPr>
            <a:picLocks noChangeAspect="1"/>
          </p:cNvPicPr>
          <p:nvPr/>
        </p:nvPicPr>
        <p:blipFill rotWithShape="1">
          <a:blip r:embed="rId4"/>
          <a:srcRect l="2951" r="65738"/>
          <a:stretch/>
        </p:blipFill>
        <p:spPr>
          <a:xfrm>
            <a:off x="4891635" y="2843307"/>
            <a:ext cx="1578744" cy="514831"/>
          </a:xfrm>
          <a:prstGeom prst="rect">
            <a:avLst/>
          </a:prstGeom>
        </p:spPr>
      </p:pic>
      <p:pic>
        <p:nvPicPr>
          <p:cNvPr id="22" name="Picture 21">
            <a:extLst>
              <a:ext uri="{FF2B5EF4-FFF2-40B4-BE49-F238E27FC236}">
                <a16:creationId xmlns:a16="http://schemas.microsoft.com/office/drawing/2014/main" id="{2CBEC316-B5F5-AE03-C6C5-2BAF70EE6C63}"/>
              </a:ext>
            </a:extLst>
          </p:cNvPr>
          <p:cNvPicPr>
            <a:picLocks noChangeAspect="1"/>
          </p:cNvPicPr>
          <p:nvPr/>
        </p:nvPicPr>
        <p:blipFill rotWithShape="1">
          <a:blip r:embed="rId4"/>
          <a:srcRect l="40852" t="44472" r="43547" b="20567"/>
          <a:stretch/>
        </p:blipFill>
        <p:spPr>
          <a:xfrm>
            <a:off x="4646208" y="3427962"/>
            <a:ext cx="1829373" cy="289086"/>
          </a:xfrm>
          <a:prstGeom prst="rect">
            <a:avLst/>
          </a:prstGeom>
        </p:spPr>
      </p:pic>
      <p:sp>
        <p:nvSpPr>
          <p:cNvPr id="23" name="TextBox 22">
            <a:extLst>
              <a:ext uri="{FF2B5EF4-FFF2-40B4-BE49-F238E27FC236}">
                <a16:creationId xmlns:a16="http://schemas.microsoft.com/office/drawing/2014/main" id="{A003CC46-2256-9CC0-5DF7-881B1380A9D4}"/>
              </a:ext>
            </a:extLst>
          </p:cNvPr>
          <p:cNvSpPr txBox="1"/>
          <p:nvPr/>
        </p:nvSpPr>
        <p:spPr>
          <a:xfrm>
            <a:off x="6493803" y="2916056"/>
            <a:ext cx="1069524" cy="369332"/>
          </a:xfrm>
          <a:prstGeom prst="rect">
            <a:avLst/>
          </a:prstGeom>
          <a:noFill/>
        </p:spPr>
        <p:txBody>
          <a:bodyPr wrap="none" rtlCol="0">
            <a:spAutoFit/>
          </a:bodyPr>
          <a:lstStyle/>
          <a:p>
            <a:r>
              <a:rPr lang="en-US" dirty="0"/>
              <a:t>emotions</a:t>
            </a:r>
            <a:endParaRPr lang="nb-NO" dirty="0"/>
          </a:p>
        </p:txBody>
      </p:sp>
      <p:sp>
        <p:nvSpPr>
          <p:cNvPr id="24" name="TextBox 23">
            <a:extLst>
              <a:ext uri="{FF2B5EF4-FFF2-40B4-BE49-F238E27FC236}">
                <a16:creationId xmlns:a16="http://schemas.microsoft.com/office/drawing/2014/main" id="{5F8B53E1-8D51-21B0-5928-B0F369ECE32C}"/>
              </a:ext>
            </a:extLst>
          </p:cNvPr>
          <p:cNvSpPr txBox="1"/>
          <p:nvPr/>
        </p:nvSpPr>
        <p:spPr>
          <a:xfrm>
            <a:off x="6493803" y="3307630"/>
            <a:ext cx="1141659" cy="369332"/>
          </a:xfrm>
          <a:prstGeom prst="rect">
            <a:avLst/>
          </a:prstGeom>
          <a:noFill/>
        </p:spPr>
        <p:txBody>
          <a:bodyPr wrap="none" rtlCol="0">
            <a:spAutoFit/>
          </a:bodyPr>
          <a:lstStyle/>
          <a:p>
            <a:r>
              <a:rPr lang="en-US" dirty="0"/>
              <a:t>hormones</a:t>
            </a:r>
            <a:endParaRPr lang="nb-NO" dirty="0"/>
          </a:p>
        </p:txBody>
      </p:sp>
      <p:sp>
        <p:nvSpPr>
          <p:cNvPr id="25" name="Thought Bubble: Cloud 24">
            <a:extLst>
              <a:ext uri="{FF2B5EF4-FFF2-40B4-BE49-F238E27FC236}">
                <a16:creationId xmlns:a16="http://schemas.microsoft.com/office/drawing/2014/main" id="{18D956B1-F7E1-EB1B-4F8D-EB02C4EC19FA}"/>
              </a:ext>
            </a:extLst>
          </p:cNvPr>
          <p:cNvSpPr/>
          <p:nvPr/>
        </p:nvSpPr>
        <p:spPr>
          <a:xfrm rot="5400000">
            <a:off x="9992465" y="2374989"/>
            <a:ext cx="2546589" cy="3043819"/>
          </a:xfrm>
          <a:prstGeom prst="cloud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6" name="TextBox 25">
            <a:extLst>
              <a:ext uri="{FF2B5EF4-FFF2-40B4-BE49-F238E27FC236}">
                <a16:creationId xmlns:a16="http://schemas.microsoft.com/office/drawing/2014/main" id="{E745783D-5274-2148-5392-259A1549FCE2}"/>
              </a:ext>
            </a:extLst>
          </p:cNvPr>
          <p:cNvSpPr txBox="1"/>
          <p:nvPr/>
        </p:nvSpPr>
        <p:spPr>
          <a:xfrm>
            <a:off x="10767178" y="2977671"/>
            <a:ext cx="1145057" cy="369332"/>
          </a:xfrm>
          <a:prstGeom prst="rect">
            <a:avLst/>
          </a:prstGeom>
          <a:noFill/>
        </p:spPr>
        <p:txBody>
          <a:bodyPr wrap="none" rtlCol="0">
            <a:spAutoFit/>
          </a:bodyPr>
          <a:lstStyle/>
          <a:p>
            <a:r>
              <a:rPr lang="en-US" dirty="0"/>
              <a:t>prediction</a:t>
            </a:r>
            <a:endParaRPr lang="nb-NO" dirty="0"/>
          </a:p>
        </p:txBody>
      </p:sp>
      <p:sp>
        <p:nvSpPr>
          <p:cNvPr id="2" name="Arrow: Pentagon 1">
            <a:extLst>
              <a:ext uri="{FF2B5EF4-FFF2-40B4-BE49-F238E27FC236}">
                <a16:creationId xmlns:a16="http://schemas.microsoft.com/office/drawing/2014/main" id="{E6C880D2-98E2-72B6-33BF-3B4BAA35AFAA}"/>
              </a:ext>
            </a:extLst>
          </p:cNvPr>
          <p:cNvSpPr/>
          <p:nvPr/>
        </p:nvSpPr>
        <p:spPr>
          <a:xfrm>
            <a:off x="808011" y="1440751"/>
            <a:ext cx="2003140" cy="1702005"/>
          </a:xfrm>
          <a:prstGeom prst="homePlate">
            <a:avLst>
              <a:gd name="adj" fmla="val 445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rPr>
              <a:t>Ontogeny</a:t>
            </a:r>
          </a:p>
          <a:p>
            <a:r>
              <a:rPr lang="en-US" dirty="0">
                <a:solidFill>
                  <a:schemeClr val="bg1"/>
                </a:solidFill>
              </a:rPr>
              <a:t>Development</a:t>
            </a:r>
          </a:p>
          <a:p>
            <a:r>
              <a:rPr lang="en-US" dirty="0">
                <a:solidFill>
                  <a:schemeClr val="bg1"/>
                </a:solidFill>
              </a:rPr>
              <a:t>Life history</a:t>
            </a:r>
          </a:p>
          <a:p>
            <a:r>
              <a:rPr lang="en-US" dirty="0">
                <a:solidFill>
                  <a:schemeClr val="bg1"/>
                </a:solidFill>
              </a:rPr>
              <a:t>Experiences</a:t>
            </a:r>
          </a:p>
          <a:p>
            <a:r>
              <a:rPr lang="en-US" dirty="0">
                <a:solidFill>
                  <a:schemeClr val="bg1"/>
                </a:solidFill>
              </a:rPr>
              <a:t>Learning</a:t>
            </a:r>
          </a:p>
        </p:txBody>
      </p:sp>
      <p:sp>
        <p:nvSpPr>
          <p:cNvPr id="6" name="Oval 5">
            <a:extLst>
              <a:ext uri="{FF2B5EF4-FFF2-40B4-BE49-F238E27FC236}">
                <a16:creationId xmlns:a16="http://schemas.microsoft.com/office/drawing/2014/main" id="{FAB50BB3-516A-5484-1600-0CC41E2CE9B5}"/>
              </a:ext>
            </a:extLst>
          </p:cNvPr>
          <p:cNvSpPr/>
          <p:nvPr/>
        </p:nvSpPr>
        <p:spPr>
          <a:xfrm>
            <a:off x="3077370" y="1407438"/>
            <a:ext cx="2003140" cy="1961292"/>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Sensing</a:t>
            </a:r>
          </a:p>
          <a:p>
            <a:pPr algn="ctr"/>
            <a:r>
              <a:rPr lang="en-US" dirty="0"/>
              <a:t>Physiology</a:t>
            </a:r>
          </a:p>
          <a:p>
            <a:pPr algn="ctr"/>
            <a:r>
              <a:rPr lang="en-US" dirty="0"/>
              <a:t>Hormones</a:t>
            </a:r>
          </a:p>
          <a:p>
            <a:pPr algn="ctr"/>
            <a:r>
              <a:rPr lang="en-US" dirty="0">
                <a:solidFill>
                  <a:srgbClr val="FFFF00"/>
                </a:solidFill>
              </a:rPr>
              <a:t>Wellbeing</a:t>
            </a:r>
          </a:p>
          <a:p>
            <a:pPr algn="ctr"/>
            <a:r>
              <a:rPr lang="en-US" dirty="0"/>
              <a:t>Cognition</a:t>
            </a:r>
          </a:p>
          <a:p>
            <a:pPr algn="ctr"/>
            <a:r>
              <a:rPr lang="en-US" dirty="0"/>
              <a:t>Emotion</a:t>
            </a:r>
          </a:p>
          <a:p>
            <a:pPr algn="ctr"/>
            <a:r>
              <a:rPr lang="en-US" dirty="0"/>
              <a:t>Behavior</a:t>
            </a:r>
          </a:p>
          <a:p>
            <a:pPr algn="ctr"/>
            <a:endParaRPr lang="en-US" dirty="0"/>
          </a:p>
        </p:txBody>
      </p:sp>
      <p:sp>
        <p:nvSpPr>
          <p:cNvPr id="7" name="TextBox 6">
            <a:extLst>
              <a:ext uri="{FF2B5EF4-FFF2-40B4-BE49-F238E27FC236}">
                <a16:creationId xmlns:a16="http://schemas.microsoft.com/office/drawing/2014/main" id="{D3D33471-67EA-094D-DD8E-7C65C92D69D0}"/>
              </a:ext>
            </a:extLst>
          </p:cNvPr>
          <p:cNvSpPr txBox="1"/>
          <p:nvPr/>
        </p:nvSpPr>
        <p:spPr>
          <a:xfrm>
            <a:off x="1445662" y="755373"/>
            <a:ext cx="1283365" cy="461665"/>
          </a:xfrm>
          <a:prstGeom prst="rect">
            <a:avLst/>
          </a:prstGeom>
          <a:noFill/>
        </p:spPr>
        <p:txBody>
          <a:bodyPr wrap="none" rtlCol="0">
            <a:spAutoFit/>
          </a:bodyPr>
          <a:lstStyle/>
          <a:p>
            <a:r>
              <a:rPr lang="nb-NO" sz="2400" b="1" dirty="0"/>
              <a:t>HISTORY</a:t>
            </a:r>
          </a:p>
        </p:txBody>
      </p:sp>
      <p:sp>
        <p:nvSpPr>
          <p:cNvPr id="8" name="TextBox 7">
            <a:extLst>
              <a:ext uri="{FF2B5EF4-FFF2-40B4-BE49-F238E27FC236}">
                <a16:creationId xmlns:a16="http://schemas.microsoft.com/office/drawing/2014/main" id="{2A97FC44-192F-99C8-7995-A886C41E9CA9}"/>
              </a:ext>
            </a:extLst>
          </p:cNvPr>
          <p:cNvSpPr txBox="1"/>
          <p:nvPr/>
        </p:nvSpPr>
        <p:spPr>
          <a:xfrm>
            <a:off x="3609571" y="755374"/>
            <a:ext cx="870175" cy="461665"/>
          </a:xfrm>
          <a:prstGeom prst="rect">
            <a:avLst/>
          </a:prstGeom>
          <a:noFill/>
        </p:spPr>
        <p:txBody>
          <a:bodyPr wrap="none" rtlCol="0">
            <a:spAutoFit/>
          </a:bodyPr>
          <a:lstStyle/>
          <a:p>
            <a:r>
              <a:rPr lang="nb-NO" sz="2400" b="1" dirty="0"/>
              <a:t>NOW</a:t>
            </a:r>
          </a:p>
        </p:txBody>
      </p:sp>
      <p:sp>
        <p:nvSpPr>
          <p:cNvPr id="9" name="TextBox 8">
            <a:extLst>
              <a:ext uri="{FF2B5EF4-FFF2-40B4-BE49-F238E27FC236}">
                <a16:creationId xmlns:a16="http://schemas.microsoft.com/office/drawing/2014/main" id="{4567FA08-432B-9B37-1049-D0B485F86704}"/>
              </a:ext>
            </a:extLst>
          </p:cNvPr>
          <p:cNvSpPr txBox="1"/>
          <p:nvPr/>
        </p:nvSpPr>
        <p:spPr>
          <a:xfrm rot="16200000">
            <a:off x="-543691" y="2110405"/>
            <a:ext cx="1702004" cy="461665"/>
          </a:xfrm>
          <a:prstGeom prst="rect">
            <a:avLst/>
          </a:prstGeom>
          <a:noFill/>
        </p:spPr>
        <p:txBody>
          <a:bodyPr wrap="none" rtlCol="0">
            <a:spAutoFit/>
          </a:bodyPr>
          <a:lstStyle/>
          <a:p>
            <a:r>
              <a:rPr lang="nb-NO" sz="2400" b="1" dirty="0"/>
              <a:t>PROXIMATE</a:t>
            </a:r>
          </a:p>
        </p:txBody>
      </p:sp>
      <p:sp>
        <p:nvSpPr>
          <p:cNvPr id="10" name="TextBox 9">
            <a:extLst>
              <a:ext uri="{FF2B5EF4-FFF2-40B4-BE49-F238E27FC236}">
                <a16:creationId xmlns:a16="http://schemas.microsoft.com/office/drawing/2014/main" id="{463E5F8F-E00C-B166-F435-36A949980ACC}"/>
              </a:ext>
            </a:extLst>
          </p:cNvPr>
          <p:cNvSpPr txBox="1"/>
          <p:nvPr/>
        </p:nvSpPr>
        <p:spPr>
          <a:xfrm rot="16200000">
            <a:off x="-431047" y="4439473"/>
            <a:ext cx="1460528" cy="461665"/>
          </a:xfrm>
          <a:prstGeom prst="rect">
            <a:avLst/>
          </a:prstGeom>
          <a:noFill/>
        </p:spPr>
        <p:txBody>
          <a:bodyPr wrap="none" rtlCol="0">
            <a:spAutoFit/>
          </a:bodyPr>
          <a:lstStyle/>
          <a:p>
            <a:r>
              <a:rPr lang="nb-NO" sz="2400" b="1" dirty="0"/>
              <a:t>ULTIMATE</a:t>
            </a:r>
          </a:p>
        </p:txBody>
      </p:sp>
      <p:sp>
        <p:nvSpPr>
          <p:cNvPr id="5" name="Arrow: Pentagon 4">
            <a:extLst>
              <a:ext uri="{FF2B5EF4-FFF2-40B4-BE49-F238E27FC236}">
                <a16:creationId xmlns:a16="http://schemas.microsoft.com/office/drawing/2014/main" id="{809CF030-F9B3-43C7-9C0A-497FE0FF0F7C}"/>
              </a:ext>
            </a:extLst>
          </p:cNvPr>
          <p:cNvSpPr/>
          <p:nvPr/>
        </p:nvSpPr>
        <p:spPr>
          <a:xfrm>
            <a:off x="808011" y="4532756"/>
            <a:ext cx="1110005" cy="1111333"/>
          </a:xfrm>
          <a:prstGeom prst="homePlat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p:txBody>
      </p:sp>
      <p:sp>
        <p:nvSpPr>
          <p:cNvPr id="3" name="Arrow: Pentagon 2">
            <a:extLst>
              <a:ext uri="{FF2B5EF4-FFF2-40B4-BE49-F238E27FC236}">
                <a16:creationId xmlns:a16="http://schemas.microsoft.com/office/drawing/2014/main" id="{3DBC9F82-90DD-D8C7-6705-159FE0A2C74F}"/>
              </a:ext>
            </a:extLst>
          </p:cNvPr>
          <p:cNvSpPr/>
          <p:nvPr/>
        </p:nvSpPr>
        <p:spPr>
          <a:xfrm rot="18844836">
            <a:off x="950194" y="3313708"/>
            <a:ext cx="2761681" cy="1565250"/>
          </a:xfrm>
          <a:prstGeom prst="homePlate">
            <a:avLst>
              <a:gd name="adj" fmla="val 5698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TextBox 10">
            <a:extLst>
              <a:ext uri="{FF2B5EF4-FFF2-40B4-BE49-F238E27FC236}">
                <a16:creationId xmlns:a16="http://schemas.microsoft.com/office/drawing/2014/main" id="{125BDF39-1CF6-DBD5-4D62-BF68875750F6}"/>
              </a:ext>
            </a:extLst>
          </p:cNvPr>
          <p:cNvSpPr txBox="1"/>
          <p:nvPr/>
        </p:nvSpPr>
        <p:spPr>
          <a:xfrm rot="18797125">
            <a:off x="886040" y="3879693"/>
            <a:ext cx="2006255" cy="1200329"/>
          </a:xfrm>
          <a:prstGeom prst="rect">
            <a:avLst/>
          </a:prstGeom>
          <a:noFill/>
        </p:spPr>
        <p:txBody>
          <a:bodyPr wrap="none" rtlCol="0">
            <a:spAutoFit/>
          </a:bodyPr>
          <a:lstStyle/>
          <a:p>
            <a:r>
              <a:rPr lang="en-US" dirty="0">
                <a:solidFill>
                  <a:schemeClr val="bg1"/>
                </a:solidFill>
              </a:rPr>
              <a:t>Phylogeny</a:t>
            </a:r>
          </a:p>
          <a:p>
            <a:r>
              <a:rPr lang="en-US" dirty="0">
                <a:solidFill>
                  <a:schemeClr val="bg1"/>
                </a:solidFill>
              </a:rPr>
              <a:t>Adapted gene pool</a:t>
            </a:r>
          </a:p>
          <a:p>
            <a:r>
              <a:rPr lang="en-US" dirty="0">
                <a:solidFill>
                  <a:schemeClr val="bg1"/>
                </a:solidFill>
              </a:rPr>
              <a:t>Genome</a:t>
            </a:r>
          </a:p>
          <a:p>
            <a:r>
              <a:rPr lang="en-US" dirty="0">
                <a:solidFill>
                  <a:schemeClr val="bg1"/>
                </a:solidFill>
              </a:rPr>
              <a:t>Sex and personality</a:t>
            </a:r>
          </a:p>
        </p:txBody>
      </p:sp>
      <p:sp>
        <p:nvSpPr>
          <p:cNvPr id="30" name="TextBox 29">
            <a:extLst>
              <a:ext uri="{FF2B5EF4-FFF2-40B4-BE49-F238E27FC236}">
                <a16:creationId xmlns:a16="http://schemas.microsoft.com/office/drawing/2014/main" id="{7E185992-249C-0FC8-BD96-F06EB6C9745C}"/>
              </a:ext>
            </a:extLst>
          </p:cNvPr>
          <p:cNvSpPr txBox="1"/>
          <p:nvPr/>
        </p:nvSpPr>
        <p:spPr>
          <a:xfrm>
            <a:off x="11080935" y="4532756"/>
            <a:ext cx="1131400" cy="369332"/>
          </a:xfrm>
          <a:prstGeom prst="rect">
            <a:avLst/>
          </a:prstGeom>
          <a:noFill/>
        </p:spPr>
        <p:txBody>
          <a:bodyPr wrap="none" rtlCol="0">
            <a:spAutoFit/>
          </a:bodyPr>
          <a:lstStyle/>
          <a:p>
            <a:r>
              <a:rPr lang="en-US" dirty="0" err="1"/>
              <a:t>behaviour</a:t>
            </a:r>
            <a:endParaRPr lang="nb-NO" dirty="0"/>
          </a:p>
        </p:txBody>
      </p:sp>
      <p:sp>
        <p:nvSpPr>
          <p:cNvPr id="32" name="TextBox 31">
            <a:extLst>
              <a:ext uri="{FF2B5EF4-FFF2-40B4-BE49-F238E27FC236}">
                <a16:creationId xmlns:a16="http://schemas.microsoft.com/office/drawing/2014/main" id="{4FAFE6B8-5C78-3694-14B0-8C07073194F0}"/>
              </a:ext>
            </a:extLst>
          </p:cNvPr>
          <p:cNvSpPr txBox="1"/>
          <p:nvPr/>
        </p:nvSpPr>
        <p:spPr>
          <a:xfrm>
            <a:off x="3532592" y="2221264"/>
            <a:ext cx="1141466" cy="369332"/>
          </a:xfrm>
          <a:prstGeom prst="rect">
            <a:avLst/>
          </a:prstGeom>
          <a:solidFill>
            <a:schemeClr val="accent6">
              <a:lumMod val="75000"/>
            </a:schemeClr>
          </a:solidFill>
        </p:spPr>
        <p:txBody>
          <a:bodyPr wrap="none" rtlCol="0">
            <a:spAutoFit/>
          </a:bodyPr>
          <a:lstStyle/>
          <a:p>
            <a:r>
              <a:rPr lang="en-US" b="1" dirty="0">
                <a:solidFill>
                  <a:srgbClr val="FFFF00"/>
                </a:solidFill>
              </a:rPr>
              <a:t>Wellbeing</a:t>
            </a:r>
            <a:endParaRPr lang="nb-NO" b="1" dirty="0">
              <a:solidFill>
                <a:srgbClr val="FFFF00"/>
              </a:solidFill>
            </a:endParaRPr>
          </a:p>
        </p:txBody>
      </p:sp>
      <p:sp>
        <p:nvSpPr>
          <p:cNvPr id="4" name="Arrow: Pentagon 3">
            <a:extLst>
              <a:ext uri="{FF2B5EF4-FFF2-40B4-BE49-F238E27FC236}">
                <a16:creationId xmlns:a16="http://schemas.microsoft.com/office/drawing/2014/main" id="{43209E14-8F6E-3A43-81A7-38917A40C67B}"/>
              </a:ext>
            </a:extLst>
          </p:cNvPr>
          <p:cNvSpPr/>
          <p:nvPr/>
        </p:nvSpPr>
        <p:spPr>
          <a:xfrm rot="16200000">
            <a:off x="3108043" y="3697188"/>
            <a:ext cx="2230541" cy="1692091"/>
          </a:xfrm>
          <a:prstGeom prst="homePlate">
            <a:avLst>
              <a:gd name="adj" fmla="val 51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Fitness</a:t>
            </a:r>
          </a:p>
          <a:p>
            <a:r>
              <a:rPr lang="en-US" dirty="0"/>
              <a:t>Agency</a:t>
            </a:r>
          </a:p>
          <a:p>
            <a:r>
              <a:rPr lang="en-US" dirty="0"/>
              <a:t>Optimality</a:t>
            </a:r>
          </a:p>
          <a:p>
            <a:r>
              <a:rPr lang="en-US" dirty="0"/>
              <a:t>Constraints</a:t>
            </a:r>
          </a:p>
          <a:p>
            <a:r>
              <a:rPr lang="en-US" dirty="0"/>
              <a:t>Trade-offs</a:t>
            </a:r>
          </a:p>
        </p:txBody>
      </p:sp>
      <p:sp>
        <p:nvSpPr>
          <p:cNvPr id="12" name="Rectangle 11">
            <a:extLst>
              <a:ext uri="{FF2B5EF4-FFF2-40B4-BE49-F238E27FC236}">
                <a16:creationId xmlns:a16="http://schemas.microsoft.com/office/drawing/2014/main" id="{04F8C3B8-14E4-6371-6B1A-0B302A1FD1B0}"/>
              </a:ext>
            </a:extLst>
          </p:cNvPr>
          <p:cNvSpPr/>
          <p:nvPr/>
        </p:nvSpPr>
        <p:spPr>
          <a:xfrm>
            <a:off x="764501" y="1385136"/>
            <a:ext cx="4353915" cy="4295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Arrow: Down 33">
            <a:extLst>
              <a:ext uri="{FF2B5EF4-FFF2-40B4-BE49-F238E27FC236}">
                <a16:creationId xmlns:a16="http://schemas.microsoft.com/office/drawing/2014/main" id="{755EB4C4-7FB5-3E64-22C1-4BA2ACC04BCE}"/>
              </a:ext>
            </a:extLst>
          </p:cNvPr>
          <p:cNvSpPr/>
          <p:nvPr/>
        </p:nvSpPr>
        <p:spPr>
          <a:xfrm rot="3204845">
            <a:off x="5466850" y="211914"/>
            <a:ext cx="1176890" cy="1990658"/>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Title 1">
            <a:extLst>
              <a:ext uri="{FF2B5EF4-FFF2-40B4-BE49-F238E27FC236}">
                <a16:creationId xmlns:a16="http://schemas.microsoft.com/office/drawing/2014/main" id="{8EAA9D66-93EC-F02F-2849-EB9F0988814D}"/>
              </a:ext>
            </a:extLst>
          </p:cNvPr>
          <p:cNvSpPr txBox="1">
            <a:spLocks/>
          </p:cNvSpPr>
          <p:nvPr/>
        </p:nvSpPr>
        <p:spPr>
          <a:xfrm>
            <a:off x="0" y="27751"/>
            <a:ext cx="7021539" cy="805317"/>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What is it like to be a salmon</a:t>
            </a:r>
          </a:p>
        </p:txBody>
      </p:sp>
      <p:sp>
        <p:nvSpPr>
          <p:cNvPr id="35" name="Freeform 59">
            <a:extLst>
              <a:ext uri="{FF2B5EF4-FFF2-40B4-BE49-F238E27FC236}">
                <a16:creationId xmlns:a16="http://schemas.microsoft.com/office/drawing/2014/main" id="{39840CD2-ED81-2911-4527-1227AA966B68}"/>
              </a:ext>
            </a:extLst>
          </p:cNvPr>
          <p:cNvSpPr/>
          <p:nvPr/>
        </p:nvSpPr>
        <p:spPr>
          <a:xfrm rot="1098886" flipH="1">
            <a:off x="11602559" y="3337508"/>
            <a:ext cx="485084" cy="1192385"/>
          </a:xfrm>
          <a:custGeom>
            <a:avLst/>
            <a:gdLst>
              <a:gd name="connsiteX0" fmla="*/ 0 w 3548743"/>
              <a:gd name="connsiteY0" fmla="*/ 3374571 h 3374571"/>
              <a:gd name="connsiteX1" fmla="*/ 10885 w 3548743"/>
              <a:gd name="connsiteY1" fmla="*/ 0 h 3374571"/>
              <a:gd name="connsiteX2" fmla="*/ 10885 w 3548743"/>
              <a:gd name="connsiteY2" fmla="*/ 0 h 3374571"/>
              <a:gd name="connsiteX3" fmla="*/ 3548743 w 3548743"/>
              <a:gd name="connsiteY3" fmla="*/ 1709057 h 3374571"/>
              <a:gd name="connsiteX0" fmla="*/ 0 w 10885"/>
              <a:gd name="connsiteY0" fmla="*/ 3374571 h 3374571"/>
              <a:gd name="connsiteX1" fmla="*/ 10885 w 10885"/>
              <a:gd name="connsiteY1" fmla="*/ 0 h 3374571"/>
              <a:gd name="connsiteX2" fmla="*/ 10885 w 10885"/>
              <a:gd name="connsiteY2" fmla="*/ 0 h 3374571"/>
              <a:gd name="connsiteX0" fmla="*/ 0 w 10885"/>
              <a:gd name="connsiteY0" fmla="*/ 3374571 h 3374571"/>
              <a:gd name="connsiteX1" fmla="*/ 10885 w 10885"/>
              <a:gd name="connsiteY1" fmla="*/ 0 h 3374571"/>
              <a:gd name="connsiteX2" fmla="*/ 10885 w 10885"/>
              <a:gd name="connsiteY2" fmla="*/ 0 h 3374571"/>
              <a:gd name="connsiteX0" fmla="*/ 0 w 369972"/>
              <a:gd name="connsiteY0" fmla="*/ 3374571 h 3374571"/>
              <a:gd name="connsiteX1" fmla="*/ 10885 w 369972"/>
              <a:gd name="connsiteY1" fmla="*/ 0 h 3374571"/>
              <a:gd name="connsiteX2" fmla="*/ 10885 w 369972"/>
              <a:gd name="connsiteY2" fmla="*/ 0 h 3374571"/>
              <a:gd name="connsiteX0" fmla="*/ 0 w 575547"/>
              <a:gd name="connsiteY0" fmla="*/ 3374571 h 3374571"/>
              <a:gd name="connsiteX1" fmla="*/ 10885 w 575547"/>
              <a:gd name="connsiteY1" fmla="*/ 0 h 3374571"/>
              <a:gd name="connsiteX2" fmla="*/ 10885 w 575547"/>
              <a:gd name="connsiteY2" fmla="*/ 0 h 3374571"/>
              <a:gd name="connsiteX0" fmla="*/ 0 w 534561"/>
              <a:gd name="connsiteY0" fmla="*/ 3374571 h 3374571"/>
              <a:gd name="connsiteX1" fmla="*/ 10885 w 534561"/>
              <a:gd name="connsiteY1" fmla="*/ 0 h 3374571"/>
              <a:gd name="connsiteX2" fmla="*/ 10885 w 534561"/>
              <a:gd name="connsiteY2" fmla="*/ 0 h 3374571"/>
              <a:gd name="connsiteX0" fmla="*/ 191521 w 515283"/>
              <a:gd name="connsiteY0" fmla="*/ 3619653 h 3619653"/>
              <a:gd name="connsiteX1" fmla="*/ 202406 w 515283"/>
              <a:gd name="connsiteY1" fmla="*/ 245082 h 3619653"/>
              <a:gd name="connsiteX2" fmla="*/ 0 w 515283"/>
              <a:gd name="connsiteY2" fmla="*/ 264132 h 3619653"/>
              <a:gd name="connsiteX0" fmla="*/ 191521 w 191521"/>
              <a:gd name="connsiteY0" fmla="*/ 3355521 h 3355521"/>
              <a:gd name="connsiteX1" fmla="*/ 0 w 191521"/>
              <a:gd name="connsiteY1" fmla="*/ 0 h 3355521"/>
              <a:gd name="connsiteX0" fmla="*/ 589190 w 589190"/>
              <a:gd name="connsiteY0" fmla="*/ 2255384 h 2255384"/>
              <a:gd name="connsiteX1" fmla="*/ 0 w 589190"/>
              <a:gd name="connsiteY1" fmla="*/ 0 h 2255384"/>
              <a:gd name="connsiteX0" fmla="*/ 589190 w 732458"/>
              <a:gd name="connsiteY0" fmla="*/ 2255384 h 2255384"/>
              <a:gd name="connsiteX1" fmla="*/ 0 w 732458"/>
              <a:gd name="connsiteY1" fmla="*/ 0 h 2255384"/>
              <a:gd name="connsiteX0" fmla="*/ 1417865 w 1417865"/>
              <a:gd name="connsiteY0" fmla="*/ 230426 h 749197"/>
              <a:gd name="connsiteX1" fmla="*/ 0 w 1417865"/>
              <a:gd name="connsiteY1" fmla="*/ 746817 h 749197"/>
              <a:gd name="connsiteX0" fmla="*/ 1564052 w 1564052"/>
              <a:gd name="connsiteY0" fmla="*/ 499479 h 1015870"/>
              <a:gd name="connsiteX1" fmla="*/ 146187 w 1564052"/>
              <a:gd name="connsiteY1" fmla="*/ 1015870 h 1015870"/>
              <a:gd name="connsiteX0" fmla="*/ 1588066 w 1588066"/>
              <a:gd name="connsiteY0" fmla="*/ 539628 h 1056019"/>
              <a:gd name="connsiteX1" fmla="*/ 170201 w 1588066"/>
              <a:gd name="connsiteY1" fmla="*/ 1056019 h 1056019"/>
              <a:gd name="connsiteX0" fmla="*/ 761767 w 761767"/>
              <a:gd name="connsiteY0" fmla="*/ 378780 h 1431746"/>
              <a:gd name="connsiteX1" fmla="*/ 309102 w 761767"/>
              <a:gd name="connsiteY1" fmla="*/ 1431746 h 1431746"/>
              <a:gd name="connsiteX0" fmla="*/ 724060 w 724060"/>
              <a:gd name="connsiteY0" fmla="*/ 0 h 1052966"/>
              <a:gd name="connsiteX1" fmla="*/ 271395 w 724060"/>
              <a:gd name="connsiteY1" fmla="*/ 1052966 h 1052966"/>
              <a:gd name="connsiteX0" fmla="*/ 656163 w 656163"/>
              <a:gd name="connsiteY0" fmla="*/ 0 h 1052966"/>
              <a:gd name="connsiteX1" fmla="*/ 203498 w 656163"/>
              <a:gd name="connsiteY1" fmla="*/ 1052966 h 1052966"/>
              <a:gd name="connsiteX0" fmla="*/ 697423 w 697423"/>
              <a:gd name="connsiteY0" fmla="*/ 1581 h 1054547"/>
              <a:gd name="connsiteX1" fmla="*/ 244758 w 697423"/>
              <a:gd name="connsiteY1" fmla="*/ 1054547 h 1054547"/>
              <a:gd name="connsiteX0" fmla="*/ 668117 w 668117"/>
              <a:gd name="connsiteY0" fmla="*/ 0 h 1052966"/>
              <a:gd name="connsiteX1" fmla="*/ 215452 w 668117"/>
              <a:gd name="connsiteY1" fmla="*/ 1052966 h 1052966"/>
              <a:gd name="connsiteX0" fmla="*/ 659165 w 659165"/>
              <a:gd name="connsiteY0" fmla="*/ 0 h 1052966"/>
              <a:gd name="connsiteX1" fmla="*/ 206500 w 659165"/>
              <a:gd name="connsiteY1" fmla="*/ 1052966 h 1052966"/>
              <a:gd name="connsiteX0" fmla="*/ 580025 w 580025"/>
              <a:gd name="connsiteY0" fmla="*/ 0 h 1052966"/>
              <a:gd name="connsiteX1" fmla="*/ 127360 w 580025"/>
              <a:gd name="connsiteY1" fmla="*/ 1052966 h 1052966"/>
              <a:gd name="connsiteX0" fmla="*/ 591591 w 591591"/>
              <a:gd name="connsiteY0" fmla="*/ 0 h 1052966"/>
              <a:gd name="connsiteX1" fmla="*/ 138926 w 591591"/>
              <a:gd name="connsiteY1" fmla="*/ 1052966 h 1052966"/>
              <a:gd name="connsiteX0" fmla="*/ 606712 w 606712"/>
              <a:gd name="connsiteY0" fmla="*/ 0 h 1052966"/>
              <a:gd name="connsiteX1" fmla="*/ 154047 w 606712"/>
              <a:gd name="connsiteY1" fmla="*/ 1052966 h 1052966"/>
            </a:gdLst>
            <a:ahLst/>
            <a:cxnLst>
              <a:cxn ang="0">
                <a:pos x="connsiteX0" y="connsiteY0"/>
              </a:cxn>
              <a:cxn ang="0">
                <a:pos x="connsiteX1" y="connsiteY1"/>
              </a:cxn>
            </a:cxnLst>
            <a:rect l="l" t="t" r="r" b="b"/>
            <a:pathLst>
              <a:path w="606712" h="1052966">
                <a:moveTo>
                  <a:pt x="606712" y="0"/>
                </a:moveTo>
                <a:cubicBezTo>
                  <a:pt x="71860" y="246976"/>
                  <a:pt x="-187401" y="552707"/>
                  <a:pt x="154047" y="1052966"/>
                </a:cubicBezTo>
              </a:path>
            </a:pathLst>
          </a:custGeom>
          <a:noFill/>
          <a:ln w="57150">
            <a:solidFill>
              <a:srgbClr val="FF0000"/>
            </a:solidFill>
            <a:headEnd type="none" w="med" len="med"/>
            <a:tailEnd type="triangle" w="med" len="med"/>
          </a:ln>
        </p:spPr>
        <p:txBody>
          <a:bodyPr rtlCol="0" anchor="ctr"/>
          <a:lstStyle/>
          <a:p>
            <a:pPr algn="ctr"/>
            <a:endParaRPr lang="nb-NO" dirty="0"/>
          </a:p>
        </p:txBody>
      </p:sp>
      <p:sp>
        <p:nvSpPr>
          <p:cNvPr id="36" name="Freeform 59">
            <a:extLst>
              <a:ext uri="{FF2B5EF4-FFF2-40B4-BE49-F238E27FC236}">
                <a16:creationId xmlns:a16="http://schemas.microsoft.com/office/drawing/2014/main" id="{224C3B40-D53D-CE85-5546-0BCDED825BF1}"/>
              </a:ext>
            </a:extLst>
          </p:cNvPr>
          <p:cNvSpPr/>
          <p:nvPr/>
        </p:nvSpPr>
        <p:spPr>
          <a:xfrm rot="9063792" flipH="1">
            <a:off x="10337668" y="3780789"/>
            <a:ext cx="485084" cy="1192385"/>
          </a:xfrm>
          <a:custGeom>
            <a:avLst/>
            <a:gdLst>
              <a:gd name="connsiteX0" fmla="*/ 0 w 3548743"/>
              <a:gd name="connsiteY0" fmla="*/ 3374571 h 3374571"/>
              <a:gd name="connsiteX1" fmla="*/ 10885 w 3548743"/>
              <a:gd name="connsiteY1" fmla="*/ 0 h 3374571"/>
              <a:gd name="connsiteX2" fmla="*/ 10885 w 3548743"/>
              <a:gd name="connsiteY2" fmla="*/ 0 h 3374571"/>
              <a:gd name="connsiteX3" fmla="*/ 3548743 w 3548743"/>
              <a:gd name="connsiteY3" fmla="*/ 1709057 h 3374571"/>
              <a:gd name="connsiteX0" fmla="*/ 0 w 10885"/>
              <a:gd name="connsiteY0" fmla="*/ 3374571 h 3374571"/>
              <a:gd name="connsiteX1" fmla="*/ 10885 w 10885"/>
              <a:gd name="connsiteY1" fmla="*/ 0 h 3374571"/>
              <a:gd name="connsiteX2" fmla="*/ 10885 w 10885"/>
              <a:gd name="connsiteY2" fmla="*/ 0 h 3374571"/>
              <a:gd name="connsiteX0" fmla="*/ 0 w 10885"/>
              <a:gd name="connsiteY0" fmla="*/ 3374571 h 3374571"/>
              <a:gd name="connsiteX1" fmla="*/ 10885 w 10885"/>
              <a:gd name="connsiteY1" fmla="*/ 0 h 3374571"/>
              <a:gd name="connsiteX2" fmla="*/ 10885 w 10885"/>
              <a:gd name="connsiteY2" fmla="*/ 0 h 3374571"/>
              <a:gd name="connsiteX0" fmla="*/ 0 w 369972"/>
              <a:gd name="connsiteY0" fmla="*/ 3374571 h 3374571"/>
              <a:gd name="connsiteX1" fmla="*/ 10885 w 369972"/>
              <a:gd name="connsiteY1" fmla="*/ 0 h 3374571"/>
              <a:gd name="connsiteX2" fmla="*/ 10885 w 369972"/>
              <a:gd name="connsiteY2" fmla="*/ 0 h 3374571"/>
              <a:gd name="connsiteX0" fmla="*/ 0 w 575547"/>
              <a:gd name="connsiteY0" fmla="*/ 3374571 h 3374571"/>
              <a:gd name="connsiteX1" fmla="*/ 10885 w 575547"/>
              <a:gd name="connsiteY1" fmla="*/ 0 h 3374571"/>
              <a:gd name="connsiteX2" fmla="*/ 10885 w 575547"/>
              <a:gd name="connsiteY2" fmla="*/ 0 h 3374571"/>
              <a:gd name="connsiteX0" fmla="*/ 0 w 534561"/>
              <a:gd name="connsiteY0" fmla="*/ 3374571 h 3374571"/>
              <a:gd name="connsiteX1" fmla="*/ 10885 w 534561"/>
              <a:gd name="connsiteY1" fmla="*/ 0 h 3374571"/>
              <a:gd name="connsiteX2" fmla="*/ 10885 w 534561"/>
              <a:gd name="connsiteY2" fmla="*/ 0 h 3374571"/>
              <a:gd name="connsiteX0" fmla="*/ 191521 w 515283"/>
              <a:gd name="connsiteY0" fmla="*/ 3619653 h 3619653"/>
              <a:gd name="connsiteX1" fmla="*/ 202406 w 515283"/>
              <a:gd name="connsiteY1" fmla="*/ 245082 h 3619653"/>
              <a:gd name="connsiteX2" fmla="*/ 0 w 515283"/>
              <a:gd name="connsiteY2" fmla="*/ 264132 h 3619653"/>
              <a:gd name="connsiteX0" fmla="*/ 191521 w 191521"/>
              <a:gd name="connsiteY0" fmla="*/ 3355521 h 3355521"/>
              <a:gd name="connsiteX1" fmla="*/ 0 w 191521"/>
              <a:gd name="connsiteY1" fmla="*/ 0 h 3355521"/>
              <a:gd name="connsiteX0" fmla="*/ 589190 w 589190"/>
              <a:gd name="connsiteY0" fmla="*/ 2255384 h 2255384"/>
              <a:gd name="connsiteX1" fmla="*/ 0 w 589190"/>
              <a:gd name="connsiteY1" fmla="*/ 0 h 2255384"/>
              <a:gd name="connsiteX0" fmla="*/ 589190 w 732458"/>
              <a:gd name="connsiteY0" fmla="*/ 2255384 h 2255384"/>
              <a:gd name="connsiteX1" fmla="*/ 0 w 732458"/>
              <a:gd name="connsiteY1" fmla="*/ 0 h 2255384"/>
              <a:gd name="connsiteX0" fmla="*/ 1417865 w 1417865"/>
              <a:gd name="connsiteY0" fmla="*/ 230426 h 749197"/>
              <a:gd name="connsiteX1" fmla="*/ 0 w 1417865"/>
              <a:gd name="connsiteY1" fmla="*/ 746817 h 749197"/>
              <a:gd name="connsiteX0" fmla="*/ 1564052 w 1564052"/>
              <a:gd name="connsiteY0" fmla="*/ 499479 h 1015870"/>
              <a:gd name="connsiteX1" fmla="*/ 146187 w 1564052"/>
              <a:gd name="connsiteY1" fmla="*/ 1015870 h 1015870"/>
              <a:gd name="connsiteX0" fmla="*/ 1588066 w 1588066"/>
              <a:gd name="connsiteY0" fmla="*/ 539628 h 1056019"/>
              <a:gd name="connsiteX1" fmla="*/ 170201 w 1588066"/>
              <a:gd name="connsiteY1" fmla="*/ 1056019 h 1056019"/>
              <a:gd name="connsiteX0" fmla="*/ 761767 w 761767"/>
              <a:gd name="connsiteY0" fmla="*/ 378780 h 1431746"/>
              <a:gd name="connsiteX1" fmla="*/ 309102 w 761767"/>
              <a:gd name="connsiteY1" fmla="*/ 1431746 h 1431746"/>
              <a:gd name="connsiteX0" fmla="*/ 724060 w 724060"/>
              <a:gd name="connsiteY0" fmla="*/ 0 h 1052966"/>
              <a:gd name="connsiteX1" fmla="*/ 271395 w 724060"/>
              <a:gd name="connsiteY1" fmla="*/ 1052966 h 1052966"/>
              <a:gd name="connsiteX0" fmla="*/ 656163 w 656163"/>
              <a:gd name="connsiteY0" fmla="*/ 0 h 1052966"/>
              <a:gd name="connsiteX1" fmla="*/ 203498 w 656163"/>
              <a:gd name="connsiteY1" fmla="*/ 1052966 h 1052966"/>
              <a:gd name="connsiteX0" fmla="*/ 697423 w 697423"/>
              <a:gd name="connsiteY0" fmla="*/ 1581 h 1054547"/>
              <a:gd name="connsiteX1" fmla="*/ 244758 w 697423"/>
              <a:gd name="connsiteY1" fmla="*/ 1054547 h 1054547"/>
              <a:gd name="connsiteX0" fmla="*/ 668117 w 668117"/>
              <a:gd name="connsiteY0" fmla="*/ 0 h 1052966"/>
              <a:gd name="connsiteX1" fmla="*/ 215452 w 668117"/>
              <a:gd name="connsiteY1" fmla="*/ 1052966 h 1052966"/>
              <a:gd name="connsiteX0" fmla="*/ 659165 w 659165"/>
              <a:gd name="connsiteY0" fmla="*/ 0 h 1052966"/>
              <a:gd name="connsiteX1" fmla="*/ 206500 w 659165"/>
              <a:gd name="connsiteY1" fmla="*/ 1052966 h 1052966"/>
              <a:gd name="connsiteX0" fmla="*/ 580025 w 580025"/>
              <a:gd name="connsiteY0" fmla="*/ 0 h 1052966"/>
              <a:gd name="connsiteX1" fmla="*/ 127360 w 580025"/>
              <a:gd name="connsiteY1" fmla="*/ 1052966 h 1052966"/>
              <a:gd name="connsiteX0" fmla="*/ 591591 w 591591"/>
              <a:gd name="connsiteY0" fmla="*/ 0 h 1052966"/>
              <a:gd name="connsiteX1" fmla="*/ 138926 w 591591"/>
              <a:gd name="connsiteY1" fmla="*/ 1052966 h 1052966"/>
              <a:gd name="connsiteX0" fmla="*/ 606712 w 606712"/>
              <a:gd name="connsiteY0" fmla="*/ 0 h 1052966"/>
              <a:gd name="connsiteX1" fmla="*/ 154047 w 606712"/>
              <a:gd name="connsiteY1" fmla="*/ 1052966 h 1052966"/>
            </a:gdLst>
            <a:ahLst/>
            <a:cxnLst>
              <a:cxn ang="0">
                <a:pos x="connsiteX0" y="connsiteY0"/>
              </a:cxn>
              <a:cxn ang="0">
                <a:pos x="connsiteX1" y="connsiteY1"/>
              </a:cxn>
            </a:cxnLst>
            <a:rect l="l" t="t" r="r" b="b"/>
            <a:pathLst>
              <a:path w="606712" h="1052966">
                <a:moveTo>
                  <a:pt x="606712" y="0"/>
                </a:moveTo>
                <a:cubicBezTo>
                  <a:pt x="71860" y="246976"/>
                  <a:pt x="-187401" y="552707"/>
                  <a:pt x="154047" y="1052966"/>
                </a:cubicBezTo>
              </a:path>
            </a:pathLst>
          </a:custGeom>
          <a:noFill/>
          <a:ln w="57150">
            <a:solidFill>
              <a:srgbClr val="FF0000"/>
            </a:solidFill>
            <a:headEnd type="none" w="med" len="med"/>
            <a:tailEnd type="triangle" w="med" len="med"/>
          </a:ln>
        </p:spPr>
        <p:txBody>
          <a:bodyPr rtlCol="0" anchor="ctr"/>
          <a:lstStyle/>
          <a:p>
            <a:pPr algn="ctr"/>
            <a:endParaRPr lang="nb-NO" dirty="0"/>
          </a:p>
        </p:txBody>
      </p:sp>
      <p:sp>
        <p:nvSpPr>
          <p:cNvPr id="39" name="TextBox 38">
            <a:extLst>
              <a:ext uri="{FF2B5EF4-FFF2-40B4-BE49-F238E27FC236}">
                <a16:creationId xmlns:a16="http://schemas.microsoft.com/office/drawing/2014/main" id="{612E55CD-DACD-5B96-9194-FD901C5A2CA0}"/>
              </a:ext>
            </a:extLst>
          </p:cNvPr>
          <p:cNvSpPr txBox="1"/>
          <p:nvPr/>
        </p:nvSpPr>
        <p:spPr>
          <a:xfrm rot="19320577">
            <a:off x="5308969" y="864261"/>
            <a:ext cx="1749736" cy="400110"/>
          </a:xfrm>
          <a:prstGeom prst="rect">
            <a:avLst/>
          </a:prstGeom>
          <a:noFill/>
        </p:spPr>
        <p:txBody>
          <a:bodyPr wrap="square" rtlCol="0">
            <a:spAutoFit/>
          </a:bodyPr>
          <a:lstStyle/>
          <a:p>
            <a:r>
              <a:rPr lang="en-US" sz="2000" dirty="0">
                <a:solidFill>
                  <a:schemeClr val="bg1"/>
                </a:solidFill>
              </a:rPr>
              <a:t>here and now?</a:t>
            </a:r>
            <a:endParaRPr lang="nb-NO" sz="2000" dirty="0">
              <a:solidFill>
                <a:schemeClr val="bg1"/>
              </a:solidFill>
            </a:endParaRPr>
          </a:p>
        </p:txBody>
      </p:sp>
      <p:pic>
        <p:nvPicPr>
          <p:cNvPr id="28" name="Picture 27">
            <a:extLst>
              <a:ext uri="{FF2B5EF4-FFF2-40B4-BE49-F238E27FC236}">
                <a16:creationId xmlns:a16="http://schemas.microsoft.com/office/drawing/2014/main" id="{E56E9CBB-E4DE-9D1D-748B-DA79EBAE90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36604" y="5439067"/>
            <a:ext cx="1284648" cy="1284648"/>
          </a:xfrm>
          <a:prstGeom prst="rect">
            <a:avLst/>
          </a:prstGeom>
        </p:spPr>
      </p:pic>
      <p:sp>
        <p:nvSpPr>
          <p:cNvPr id="29" name="TextBox 28">
            <a:extLst>
              <a:ext uri="{FF2B5EF4-FFF2-40B4-BE49-F238E27FC236}">
                <a16:creationId xmlns:a16="http://schemas.microsoft.com/office/drawing/2014/main" id="{21FE472B-7C55-C566-8994-84DFF758D694}"/>
              </a:ext>
            </a:extLst>
          </p:cNvPr>
          <p:cNvSpPr txBox="1"/>
          <p:nvPr/>
        </p:nvSpPr>
        <p:spPr>
          <a:xfrm>
            <a:off x="10832168" y="5133278"/>
            <a:ext cx="841577" cy="369332"/>
          </a:xfrm>
          <a:prstGeom prst="rect">
            <a:avLst/>
          </a:prstGeom>
          <a:noFill/>
        </p:spPr>
        <p:txBody>
          <a:bodyPr wrap="none" rtlCol="0">
            <a:spAutoFit/>
          </a:bodyPr>
          <a:lstStyle/>
          <a:p>
            <a:r>
              <a:rPr lang="en-US" b="1" dirty="0"/>
              <a:t>agency</a:t>
            </a:r>
            <a:endParaRPr lang="nb-NO" b="1" dirty="0"/>
          </a:p>
        </p:txBody>
      </p:sp>
    </p:spTree>
    <p:extLst>
      <p:ext uri="{BB962C8B-B14F-4D97-AF65-F5344CB8AC3E}">
        <p14:creationId xmlns:p14="http://schemas.microsoft.com/office/powerpoint/2010/main" val="47098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up)">
                                      <p:cBhvr>
                                        <p:cTn id="30" dur="500"/>
                                        <p:tgtEl>
                                          <p:spTgt spid="35"/>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right)">
                                      <p:cBhvr>
                                        <p:cTn id="38" dur="500"/>
                                        <p:tgtEl>
                                          <p:spTgt spid="36"/>
                                        </p:tgtEl>
                                      </p:cBhvr>
                                    </p:animEffect>
                                  </p:childTnLst>
                                </p:cTn>
                              </p:par>
                              <p:par>
                                <p:cTn id="39" presetID="42" presetClass="path" presetSubtype="0" accel="50000" decel="50000" fill="hold" grpId="0" nodeType="withEffect">
                                  <p:stCondLst>
                                    <p:cond delay="0"/>
                                  </p:stCondLst>
                                  <p:childTnLst>
                                    <p:animMotion origin="layout" path="M 0.05599 -0.0706 L 0.51172 0.19399 " pathEditMode="relative" rAng="0" ptsTypes="AA">
                                      <p:cBhvr>
                                        <p:cTn id="40" dur="1000" fill="hold"/>
                                        <p:tgtEl>
                                          <p:spTgt spid="32"/>
                                        </p:tgtEl>
                                        <p:attrNameLst>
                                          <p:attrName>ppt_x</p:attrName>
                                          <p:attrName>ppt_y</p:attrName>
                                        </p:attrNameLst>
                                      </p:cBhvr>
                                      <p:rCtr x="22786" y="13218"/>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grpId="0" nodeType="afterEffect">
                                  <p:stCondLst>
                                    <p:cond delay="500"/>
                                  </p:stCondLst>
                                  <p:childTnLst>
                                    <p:set>
                                      <p:cBhvr>
                                        <p:cTn id="49" dur="1" fill="hold">
                                          <p:stCondLst>
                                            <p:cond delay="0"/>
                                          </p:stCondLst>
                                        </p:cTn>
                                        <p:tgtEl>
                                          <p:spTgt spid="2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50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0" nodeType="afterEffect">
                                  <p:stCondLst>
                                    <p:cond delay="500"/>
                                  </p:stCondLst>
                                  <p:childTnLst>
                                    <p:set>
                                      <p:cBhvr>
                                        <p:cTn id="65" dur="1" fill="hold">
                                          <p:stCondLst>
                                            <p:cond delay="0"/>
                                          </p:stCondLst>
                                        </p:cTn>
                                        <p:tgtEl>
                                          <p:spTgt spid="23"/>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3" grpId="0"/>
      <p:bldP spid="24" grpId="0"/>
      <p:bldP spid="25" grpId="0" animBg="1"/>
      <p:bldP spid="26" grpId="0"/>
      <p:bldP spid="30" grpId="0"/>
      <p:bldP spid="32" grpId="0" animBg="1"/>
      <p:bldP spid="34" grpId="0" animBg="1"/>
      <p:bldP spid="27" grpId="0" animBg="1"/>
      <p:bldP spid="35" grpId="0" animBg="1"/>
      <p:bldP spid="36" grpId="0" animBg="1"/>
      <p:bldP spid="39"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7F0649F-ADEA-48F7-9EB9-CF35C473FC1F}"/>
              </a:ext>
            </a:extLst>
          </p:cNvPr>
          <p:cNvSpPr>
            <a:spLocks noGrp="1"/>
          </p:cNvSpPr>
          <p:nvPr>
            <p:ph type="title"/>
          </p:nvPr>
        </p:nvSpPr>
        <p:spPr>
          <a:xfrm>
            <a:off x="316443" y="62733"/>
            <a:ext cx="9814941" cy="652935"/>
          </a:xfrm>
        </p:spPr>
        <p:txBody>
          <a:bodyPr/>
          <a:lstStyle/>
          <a:p>
            <a:r>
              <a:rPr lang="en-US" sz="4200" dirty="0"/>
              <a:t>The Subjective Internal Model (SIM)</a:t>
            </a:r>
          </a:p>
        </p:txBody>
      </p:sp>
      <p:cxnSp>
        <p:nvCxnSpPr>
          <p:cNvPr id="17" name="Straight Connector 16">
            <a:extLst>
              <a:ext uri="{FF2B5EF4-FFF2-40B4-BE49-F238E27FC236}">
                <a16:creationId xmlns:a16="http://schemas.microsoft.com/office/drawing/2014/main" id="{A98C02C0-488E-444A-B947-10F001A76C6F}"/>
              </a:ext>
            </a:extLst>
          </p:cNvPr>
          <p:cNvCxnSpPr>
            <a:cxnSpLocks/>
          </p:cNvCxnSpPr>
          <p:nvPr/>
        </p:nvCxnSpPr>
        <p:spPr>
          <a:xfrm>
            <a:off x="9032505" y="2820768"/>
            <a:ext cx="0" cy="1740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itle 8">
            <a:extLst>
              <a:ext uri="{FF2B5EF4-FFF2-40B4-BE49-F238E27FC236}">
                <a16:creationId xmlns:a16="http://schemas.microsoft.com/office/drawing/2014/main" id="{675DC9BF-FA39-4EB6-BE16-CDCE454514F9}"/>
              </a:ext>
            </a:extLst>
          </p:cNvPr>
          <p:cNvSpPr txBox="1">
            <a:spLocks/>
          </p:cNvSpPr>
          <p:nvPr/>
        </p:nvSpPr>
        <p:spPr>
          <a:xfrm>
            <a:off x="337626" y="1632394"/>
            <a:ext cx="11854374" cy="299260"/>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950" b="1" i="0" u="none" strike="noStrike" kern="1200" cap="none" spc="0" normalizeH="0" baseline="0" dirty="0">
                <a:ln>
                  <a:noFill/>
                </a:ln>
                <a:solidFill>
                  <a:srgbClr val="8FA968"/>
                </a:solidFill>
                <a:effectLst/>
                <a:uLnTx/>
                <a:uFillTx/>
                <a:latin typeface="Arial"/>
                <a:ea typeface="+mj-ea"/>
                <a:cs typeface="+mj-cs"/>
              </a:rPr>
              <a:t>When an animal enters a time step </a:t>
            </a:r>
            <a:r>
              <a:rPr kumimoji="0" lang="en-US" sz="1950" b="1" i="1" u="none" strike="noStrike" kern="1200" cap="none" spc="0" normalizeH="0" baseline="0" dirty="0">
                <a:ln>
                  <a:noFill/>
                </a:ln>
                <a:solidFill>
                  <a:srgbClr val="8FA968"/>
                </a:solidFill>
                <a:effectLst/>
                <a:uLnTx/>
                <a:uFillTx/>
                <a:latin typeface="Arial"/>
                <a:ea typeface="+mj-ea"/>
                <a:cs typeface="+mj-cs"/>
              </a:rPr>
              <a:t>t</a:t>
            </a:r>
            <a:r>
              <a:rPr kumimoji="0" lang="en-US" sz="1950" b="1" i="0" u="none" strike="noStrike" kern="1200" cap="none" spc="0" normalizeH="0" baseline="0" dirty="0">
                <a:ln>
                  <a:noFill/>
                </a:ln>
                <a:solidFill>
                  <a:srgbClr val="8FA968"/>
                </a:solidFill>
                <a:effectLst/>
                <a:uLnTx/>
                <a:uFillTx/>
                <a:latin typeface="Arial"/>
                <a:ea typeface="+mj-ea"/>
                <a:cs typeface="+mj-cs"/>
              </a:rPr>
              <a:t> it already possesses ideas (clues, hints, impressions, awareness, knowledge, …) about itself and the world around it.</a:t>
            </a:r>
          </a:p>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950" b="1" i="0" u="none" strike="noStrike" kern="1200" cap="none" spc="0" normalizeH="0" baseline="0" dirty="0">
                <a:ln>
                  <a:noFill/>
                </a:ln>
                <a:solidFill>
                  <a:srgbClr val="8FA968"/>
                </a:solidFill>
                <a:effectLst/>
                <a:uLnTx/>
                <a:uFillTx/>
                <a:latin typeface="Arial"/>
                <a:ea typeface="+mj-ea"/>
                <a:cs typeface="+mj-cs"/>
              </a:rPr>
              <a:t>Depending on the kind of animal, these ideas can be poor or rich.</a:t>
            </a:r>
          </a:p>
          <a:p>
            <a:pPr marL="0" marR="0" lvl="0" indent="0" algn="l" defTabSz="1219170" rtl="0" eaLnBrk="1" fontAlgn="auto" latinLnBrk="0" hangingPunct="1">
              <a:lnSpc>
                <a:spcPct val="100000"/>
              </a:lnSpc>
              <a:spcBef>
                <a:spcPct val="0"/>
              </a:spcBef>
              <a:spcAft>
                <a:spcPts val="0"/>
              </a:spcAft>
              <a:buClrTx/>
              <a:buSzTx/>
              <a:buFontTx/>
              <a:buNone/>
              <a:tabLst/>
              <a:defRPr/>
            </a:pPr>
            <a:endParaRPr kumimoji="0" lang="en-US" sz="1950" b="1" i="0" u="none" strike="noStrike" kern="1200" cap="none" spc="0" normalizeH="0" baseline="0" dirty="0">
              <a:ln>
                <a:noFill/>
              </a:ln>
              <a:solidFill>
                <a:srgbClr val="8FA968"/>
              </a:solidFill>
              <a:effectLst/>
              <a:uLnTx/>
              <a:uFillTx/>
              <a:latin typeface="Arial"/>
              <a:ea typeface="+mj-ea"/>
              <a:cs typeface="+mj-cs"/>
            </a:endParaRPr>
          </a:p>
        </p:txBody>
      </p:sp>
      <p:sp>
        <p:nvSpPr>
          <p:cNvPr id="54" name="TextBox 53">
            <a:extLst>
              <a:ext uri="{FF2B5EF4-FFF2-40B4-BE49-F238E27FC236}">
                <a16:creationId xmlns:a16="http://schemas.microsoft.com/office/drawing/2014/main" id="{6DAA8AE8-A821-48D3-824B-3FF233094C8E}"/>
              </a:ext>
            </a:extLst>
          </p:cNvPr>
          <p:cNvSpPr txBox="1"/>
          <p:nvPr/>
        </p:nvSpPr>
        <p:spPr>
          <a:xfrm>
            <a:off x="337626" y="5382717"/>
            <a:ext cx="9801185" cy="1015663"/>
          </a:xfrm>
          <a:prstGeom prst="rect">
            <a:avLst/>
          </a:prstGeom>
          <a:noFill/>
        </p:spPr>
        <p:txBody>
          <a:bodyPr wrap="square">
            <a:spAutoFit/>
          </a:bodyPr>
          <a:lstStyle/>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rgbClr val="000000"/>
                </a:solidFill>
                <a:effectLst/>
                <a:uLnTx/>
                <a:uFillTx/>
                <a:latin typeface="Times New Roman" panose="02020603050405020304" pitchFamily="18" charset="0"/>
                <a:ea typeface="Times New Roman" panose="02020603050405020304" pitchFamily="18" charset="0"/>
                <a:cs typeface="+mn-cs"/>
              </a:rPr>
              <a:t>Budaev S, J Giske &amp; S Eliassen 2018. AHA: A general cognitive architecture for Darwinian agents. </a:t>
            </a:r>
            <a:r>
              <a:rPr kumimoji="0" lang="en-US" sz="2000" b="0" i="1" u="none" strike="noStrike" kern="1200" cap="none" spc="0" normalizeH="0" baseline="0">
                <a:ln>
                  <a:noFill/>
                </a:ln>
                <a:solidFill>
                  <a:srgbClr val="000000"/>
                </a:solidFill>
                <a:effectLst/>
                <a:uLnTx/>
                <a:uFillTx/>
                <a:latin typeface="Times New Roman" panose="02020603050405020304" pitchFamily="18" charset="0"/>
                <a:ea typeface="Times New Roman" panose="02020603050405020304" pitchFamily="18" charset="0"/>
                <a:cs typeface="+mn-cs"/>
              </a:rPr>
              <a:t>Biologically Inspired Cognitive Architectures </a:t>
            </a:r>
            <a:r>
              <a:rPr kumimoji="0" lang="en-US" sz="2000" b="0" i="0" u="none" strike="noStrike" kern="1200" cap="none" spc="0" normalizeH="0" baseline="0">
                <a:ln>
                  <a:noFill/>
                </a:ln>
                <a:solidFill>
                  <a:srgbClr val="000000"/>
                </a:solidFill>
                <a:effectLst/>
                <a:uLnTx/>
                <a:uFillTx/>
                <a:latin typeface="Times New Roman" panose="02020603050405020304" pitchFamily="18" charset="0"/>
                <a:ea typeface="Times New Roman" panose="02020603050405020304" pitchFamily="18" charset="0"/>
                <a:cs typeface="+mn-cs"/>
              </a:rPr>
              <a:t>2</a:t>
            </a:r>
            <a:r>
              <a:rPr kumimoji="0" lang="en-US" sz="2000" b="0" i="0" u="none" strike="noStrike" kern="1200" cap="none" spc="0" normalizeH="0" baseline="0">
                <a:ln>
                  <a:noFill/>
                </a:ln>
                <a:solidFill>
                  <a:prstClr val="black"/>
                </a:solidFill>
                <a:effectLst/>
                <a:uLnTx/>
                <a:uFillTx/>
                <a:latin typeface="Times New Roman" panose="02020603050405020304" pitchFamily="18" charset="0"/>
                <a:ea typeface="Times New Roman" panose="02020603050405020304" pitchFamily="18" charset="0"/>
                <a:cs typeface="+mn-cs"/>
              </a:rPr>
              <a:t>5:51-57</a:t>
            </a:r>
          </a:p>
          <a:p>
            <a:pPr marL="9017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a:ln>
                  <a:noFill/>
                </a:ln>
                <a:solidFill>
                  <a:srgbClr val="00000A"/>
                </a:solidFill>
                <a:effectLst/>
                <a:uLnTx/>
                <a:uFillTx/>
                <a:latin typeface="Times New Roman" panose="02020603050405020304" pitchFamily="18" charset="0"/>
                <a:ea typeface="Calibri" panose="020F0502020204030204" pitchFamily="34" charset="0"/>
                <a:cs typeface="Calibri" panose="020F0502020204030204" pitchFamily="34" charset="0"/>
              </a:rPr>
              <a:t>Damasio A 2012. </a:t>
            </a:r>
            <a:r>
              <a:rPr kumimoji="0" lang="en-US" sz="2000" b="0" i="1" u="none" strike="noStrike" kern="1200" cap="none" spc="0" normalizeH="0" baseline="0">
                <a:ln>
                  <a:noFill/>
                </a:ln>
                <a:solidFill>
                  <a:srgbClr val="00000A"/>
                </a:solidFill>
                <a:effectLst/>
                <a:uLnTx/>
                <a:uFillTx/>
                <a:latin typeface="Times New Roman" panose="02020603050405020304" pitchFamily="18" charset="0"/>
                <a:ea typeface="Calibri" panose="020F0502020204030204" pitchFamily="34" charset="0"/>
                <a:cs typeface="Calibri" panose="020F0502020204030204" pitchFamily="34" charset="0"/>
              </a:rPr>
              <a:t>Self comes to mind: Constructing the conscious brain</a:t>
            </a:r>
            <a:r>
              <a:rPr kumimoji="0" lang="en-US" sz="2000" b="0" i="0" u="none" strike="noStrike" kern="1200" cap="none" spc="0" normalizeH="0" baseline="0">
                <a:ln>
                  <a:noFill/>
                </a:ln>
                <a:solidFill>
                  <a:srgbClr val="00000A"/>
                </a:solidFill>
                <a:effectLst/>
                <a:uLnTx/>
                <a:uFillTx/>
                <a:latin typeface="Times New Roman" panose="02020603050405020304" pitchFamily="18" charset="0"/>
                <a:ea typeface="Calibri" panose="020F0502020204030204" pitchFamily="34" charset="0"/>
                <a:cs typeface="Calibri" panose="020F0502020204030204" pitchFamily="34" charset="0"/>
              </a:rPr>
              <a:t>. Vintage Books. </a:t>
            </a:r>
          </a:p>
        </p:txBody>
      </p:sp>
      <p:sp>
        <p:nvSpPr>
          <p:cNvPr id="13" name="TextBox 12">
            <a:extLst>
              <a:ext uri="{FF2B5EF4-FFF2-40B4-BE49-F238E27FC236}">
                <a16:creationId xmlns:a16="http://schemas.microsoft.com/office/drawing/2014/main" id="{D51F31B4-4727-9DBE-4D2F-5DC90C279506}"/>
              </a:ext>
            </a:extLst>
          </p:cNvPr>
          <p:cNvSpPr txBox="1"/>
          <p:nvPr/>
        </p:nvSpPr>
        <p:spPr>
          <a:xfrm>
            <a:off x="7617426" y="4325881"/>
            <a:ext cx="582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Arial"/>
              </a:rPr>
              <a:t>t</a:t>
            </a:r>
            <a:r>
              <a:rPr kumimoji="0" lang="en-US" sz="1800" b="0" i="1" u="none" strike="noStrike" kern="1200" cap="none" spc="0" normalizeH="0" baseline="0" dirty="0">
                <a:ln>
                  <a:noFill/>
                </a:ln>
                <a:solidFill>
                  <a:prstClr val="black"/>
                </a:solidFill>
                <a:effectLst/>
                <a:uLnTx/>
                <a:uFillTx/>
                <a:latin typeface="Arial"/>
                <a:ea typeface="+mn-ea"/>
                <a:cs typeface="+mn-cs"/>
              </a:rPr>
              <a:t> </a:t>
            </a:r>
            <a:r>
              <a:rPr kumimoji="0" lang="en-US" sz="1800" b="0" i="0" u="none" strike="noStrike" kern="1200" cap="none" spc="0" normalizeH="0" baseline="0" dirty="0">
                <a:ln>
                  <a:noFill/>
                </a:ln>
                <a:solidFill>
                  <a:prstClr val="black"/>
                </a:solidFill>
                <a:effectLst/>
                <a:uLnTx/>
                <a:uFillTx/>
                <a:latin typeface="Arial"/>
                <a:ea typeface="+mn-ea"/>
                <a:cs typeface="+mn-cs"/>
              </a:rPr>
              <a:t>- 1</a:t>
            </a:r>
          </a:p>
        </p:txBody>
      </p:sp>
      <p:sp>
        <p:nvSpPr>
          <p:cNvPr id="14" name="TextBox 13">
            <a:extLst>
              <a:ext uri="{FF2B5EF4-FFF2-40B4-BE49-F238E27FC236}">
                <a16:creationId xmlns:a16="http://schemas.microsoft.com/office/drawing/2014/main" id="{A228E877-BFD6-C705-DFB0-8985B6791173}"/>
              </a:ext>
            </a:extLst>
          </p:cNvPr>
          <p:cNvSpPr txBox="1"/>
          <p:nvPr/>
        </p:nvSpPr>
        <p:spPr>
          <a:xfrm>
            <a:off x="8419441" y="4323159"/>
            <a:ext cx="613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a:ln>
                  <a:noFill/>
                </a:ln>
                <a:solidFill>
                  <a:prstClr val="black"/>
                </a:solidFill>
                <a:effectLst/>
                <a:uLnTx/>
                <a:uFillTx/>
                <a:latin typeface="Arial"/>
                <a:ea typeface="+mn-ea"/>
                <a:cs typeface="+mn-cs"/>
              </a:rPr>
              <a:t>t</a:t>
            </a:r>
          </a:p>
        </p:txBody>
      </p:sp>
      <p:sp>
        <p:nvSpPr>
          <p:cNvPr id="18" name="TextBox 17">
            <a:extLst>
              <a:ext uri="{FF2B5EF4-FFF2-40B4-BE49-F238E27FC236}">
                <a16:creationId xmlns:a16="http://schemas.microsoft.com/office/drawing/2014/main" id="{90B2BEFF-BF48-175E-3F7F-F52FF697408D}"/>
              </a:ext>
            </a:extLst>
          </p:cNvPr>
          <p:cNvSpPr txBox="1"/>
          <p:nvPr/>
        </p:nvSpPr>
        <p:spPr>
          <a:xfrm>
            <a:off x="9380549" y="4323159"/>
            <a:ext cx="758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Arial"/>
              </a:rPr>
              <a:t>t </a:t>
            </a:r>
            <a:r>
              <a:rPr kumimoji="0" lang="en-US" sz="1800" b="0" i="0" u="none" strike="noStrike" kern="1200" cap="none" spc="0" normalizeH="0" baseline="0" dirty="0">
                <a:ln>
                  <a:noFill/>
                </a:ln>
                <a:solidFill>
                  <a:prstClr val="black"/>
                </a:solidFill>
                <a:effectLst/>
                <a:uLnTx/>
                <a:uFillTx/>
                <a:latin typeface="Arial"/>
                <a:ea typeface="+mn-ea"/>
                <a:cs typeface="+mn-cs"/>
              </a:rPr>
              <a:t>+ 1</a:t>
            </a:r>
          </a:p>
        </p:txBody>
      </p:sp>
      <p:cxnSp>
        <p:nvCxnSpPr>
          <p:cNvPr id="6" name="Straight Connector 5">
            <a:extLst>
              <a:ext uri="{FF2B5EF4-FFF2-40B4-BE49-F238E27FC236}">
                <a16:creationId xmlns:a16="http://schemas.microsoft.com/office/drawing/2014/main" id="{EC12E322-A977-AB54-8255-21A67A8C36BD}"/>
              </a:ext>
            </a:extLst>
          </p:cNvPr>
          <p:cNvCxnSpPr>
            <a:cxnSpLocks/>
          </p:cNvCxnSpPr>
          <p:nvPr/>
        </p:nvCxnSpPr>
        <p:spPr>
          <a:xfrm>
            <a:off x="8213274" y="2820768"/>
            <a:ext cx="0" cy="17405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0F878DD-6B7C-401B-B9B8-341372BC78B1}"/>
              </a:ext>
            </a:extLst>
          </p:cNvPr>
          <p:cNvPicPr>
            <a:picLocks noChangeAspect="1"/>
          </p:cNvPicPr>
          <p:nvPr/>
        </p:nvPicPr>
        <p:blipFill>
          <a:blip r:embed="rId3"/>
          <a:stretch>
            <a:fillRect/>
          </a:stretch>
        </p:blipFill>
        <p:spPr>
          <a:xfrm>
            <a:off x="7576086" y="3268563"/>
            <a:ext cx="1028700" cy="962025"/>
          </a:xfrm>
          <a:prstGeom prst="rect">
            <a:avLst/>
          </a:prstGeom>
        </p:spPr>
      </p:pic>
      <p:sp>
        <p:nvSpPr>
          <p:cNvPr id="7" name="Cloud 6">
            <a:extLst>
              <a:ext uri="{FF2B5EF4-FFF2-40B4-BE49-F238E27FC236}">
                <a16:creationId xmlns:a16="http://schemas.microsoft.com/office/drawing/2014/main" id="{D4030406-6A48-15BC-056D-7B1BE4FF34CD}"/>
              </a:ext>
            </a:extLst>
          </p:cNvPr>
          <p:cNvSpPr/>
          <p:nvPr/>
        </p:nvSpPr>
        <p:spPr>
          <a:xfrm>
            <a:off x="825786" y="3035402"/>
            <a:ext cx="7992859" cy="1892584"/>
          </a:xfrm>
          <a:prstGeom prst="cloud">
            <a:avLst/>
          </a:prstGeom>
          <a:solidFill>
            <a:schemeClr val="accent2">
              <a:lumMod val="20000"/>
              <a:lumOff val="80000"/>
              <a:alpha val="2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a:ln>
                <a:noFill/>
              </a:ln>
              <a:solidFill>
                <a:srgbClr val="FFFFFF"/>
              </a:solidFill>
              <a:effectLst/>
              <a:uLnTx/>
              <a:uFillTx/>
              <a:latin typeface="Arial"/>
              <a:ea typeface="+mn-ea"/>
              <a:cs typeface="+mn-cs"/>
            </a:endParaRPr>
          </a:p>
        </p:txBody>
      </p:sp>
      <p:sp>
        <p:nvSpPr>
          <p:cNvPr id="3" name="Title 8">
            <a:extLst>
              <a:ext uri="{FF2B5EF4-FFF2-40B4-BE49-F238E27FC236}">
                <a16:creationId xmlns:a16="http://schemas.microsoft.com/office/drawing/2014/main" id="{21CB9BC1-0F30-692F-0E38-195AA55B8F69}"/>
              </a:ext>
            </a:extLst>
          </p:cNvPr>
          <p:cNvSpPr txBox="1">
            <a:spLocks/>
          </p:cNvSpPr>
          <p:nvPr/>
        </p:nvSpPr>
        <p:spPr>
          <a:xfrm>
            <a:off x="342371" y="1799213"/>
            <a:ext cx="9551390" cy="1058650"/>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950" b="1" i="0" u="none" strike="noStrike" kern="1200" cap="none" spc="0" normalizeH="0" baseline="0" dirty="0">
                <a:ln>
                  <a:noFill/>
                </a:ln>
                <a:solidFill>
                  <a:srgbClr val="8FA968"/>
                </a:solidFill>
                <a:effectLst/>
                <a:uLnTx/>
                <a:uFillTx/>
                <a:latin typeface="Arial"/>
                <a:ea typeface="+mj-ea"/>
                <a:cs typeface="+mj-cs"/>
              </a:rPr>
              <a:t>These ideas are </a:t>
            </a:r>
            <a:r>
              <a:rPr kumimoji="0" lang="en-US" sz="1950" b="1" i="0" u="none" strike="noStrike" kern="1200" cap="none" spc="0" normalizeH="0" baseline="0" dirty="0">
                <a:ln>
                  <a:noFill/>
                </a:ln>
                <a:solidFill>
                  <a:prstClr val="black"/>
                </a:solidFill>
                <a:effectLst/>
                <a:uLnTx/>
                <a:uFillTx/>
                <a:latin typeface="Arial"/>
                <a:ea typeface="+mj-ea"/>
                <a:cs typeface="+mj-cs"/>
              </a:rPr>
              <a:t>subjective</a:t>
            </a:r>
            <a:r>
              <a:rPr kumimoji="0" lang="en-US" sz="1950" b="1" i="0" u="none" strike="noStrike" kern="1200" cap="none" spc="0" normalizeH="0" baseline="0" dirty="0">
                <a:ln>
                  <a:noFill/>
                </a:ln>
                <a:solidFill>
                  <a:srgbClr val="8FA968"/>
                </a:solidFill>
                <a:effectLst/>
                <a:uLnTx/>
                <a:uFillTx/>
                <a:latin typeface="Arial"/>
                <a:ea typeface="+mj-ea"/>
                <a:cs typeface="+mj-cs"/>
              </a:rPr>
              <a:t>, as they emerge from the animal’s own experiences.</a:t>
            </a:r>
          </a:p>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950" b="1" i="0" u="none" strike="noStrike" kern="1200" cap="none" spc="0" normalizeH="0" baseline="0" dirty="0">
                <a:ln>
                  <a:noFill/>
                </a:ln>
                <a:solidFill>
                  <a:srgbClr val="8FA968"/>
                </a:solidFill>
                <a:effectLst/>
                <a:uLnTx/>
                <a:uFillTx/>
                <a:latin typeface="Arial"/>
                <a:ea typeface="+mj-ea"/>
                <a:cs typeface="+mj-cs"/>
              </a:rPr>
              <a:t>They are “private”: </a:t>
            </a:r>
            <a:r>
              <a:rPr kumimoji="0" lang="en-US" sz="1950" b="1" i="0" u="none" strike="noStrike" kern="1200" cap="none" spc="0" normalizeH="0" baseline="0" dirty="0">
                <a:ln>
                  <a:noFill/>
                </a:ln>
                <a:solidFill>
                  <a:prstClr val="black"/>
                </a:solidFill>
                <a:effectLst/>
                <a:uLnTx/>
                <a:uFillTx/>
                <a:latin typeface="Arial"/>
                <a:ea typeface="+mj-ea"/>
                <a:cs typeface="+mj-cs"/>
              </a:rPr>
              <a:t>internal</a:t>
            </a:r>
            <a:r>
              <a:rPr kumimoji="0" lang="en-US" sz="1950" b="1" i="0" u="none" strike="noStrike" kern="1200" cap="none" spc="0" normalizeH="0" baseline="0" dirty="0">
                <a:ln>
                  <a:noFill/>
                </a:ln>
                <a:solidFill>
                  <a:srgbClr val="8FA968"/>
                </a:solidFill>
                <a:effectLst/>
                <a:uLnTx/>
                <a:uFillTx/>
                <a:latin typeface="Arial"/>
                <a:ea typeface="+mj-ea"/>
                <a:cs typeface="+mj-cs"/>
              </a:rPr>
              <a:t> to the animal and not visible to the observer.</a:t>
            </a:r>
          </a:p>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1950" b="1" i="0" u="none" strike="noStrike" kern="1200" cap="none" spc="0" normalizeH="0" baseline="0" dirty="0">
                <a:ln>
                  <a:noFill/>
                </a:ln>
                <a:solidFill>
                  <a:srgbClr val="8FA968"/>
                </a:solidFill>
                <a:effectLst/>
                <a:uLnTx/>
                <a:uFillTx/>
                <a:latin typeface="Arial"/>
                <a:ea typeface="+mj-ea"/>
                <a:cs typeface="+mj-cs"/>
              </a:rPr>
              <a:t>Damasio called them an “image” (an imagination), we call them a </a:t>
            </a:r>
            <a:r>
              <a:rPr kumimoji="0" lang="en-US" sz="1950" b="1" i="0" u="none" strike="noStrike" kern="1200" cap="none" spc="0" normalizeH="0" baseline="0" dirty="0">
                <a:ln>
                  <a:noFill/>
                </a:ln>
                <a:solidFill>
                  <a:prstClr val="black"/>
                </a:solidFill>
                <a:effectLst/>
                <a:uLnTx/>
                <a:uFillTx/>
                <a:latin typeface="Arial"/>
                <a:ea typeface="+mj-ea"/>
                <a:cs typeface="+mj-cs"/>
              </a:rPr>
              <a:t>model</a:t>
            </a:r>
            <a:r>
              <a:rPr kumimoji="0" lang="en-US" sz="1950" b="1" i="0" u="none" strike="noStrike" kern="1200" cap="none" spc="0" normalizeH="0" baseline="0" dirty="0">
                <a:ln>
                  <a:noFill/>
                </a:ln>
                <a:solidFill>
                  <a:srgbClr val="8FA968"/>
                </a:solidFill>
                <a:effectLst/>
                <a:uLnTx/>
                <a:uFillTx/>
                <a:latin typeface="Arial"/>
                <a:ea typeface="+mj-ea"/>
                <a:cs typeface="+mj-cs"/>
              </a:rPr>
              <a:t>.</a:t>
            </a:r>
          </a:p>
        </p:txBody>
      </p:sp>
      <p:sp>
        <p:nvSpPr>
          <p:cNvPr id="10" name="TextBox 9">
            <a:extLst>
              <a:ext uri="{FF2B5EF4-FFF2-40B4-BE49-F238E27FC236}">
                <a16:creationId xmlns:a16="http://schemas.microsoft.com/office/drawing/2014/main" id="{F3BFA55D-E4AD-FD3B-EE7B-6C5C3013E37C}"/>
              </a:ext>
            </a:extLst>
          </p:cNvPr>
          <p:cNvSpPr txBox="1"/>
          <p:nvPr/>
        </p:nvSpPr>
        <p:spPr>
          <a:xfrm>
            <a:off x="10871009" y="5625028"/>
            <a:ext cx="1232452" cy="11131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CF75B6D2-6DF0-5AB7-C535-BC97151B86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6604" y="5439067"/>
            <a:ext cx="1284648" cy="1284648"/>
          </a:xfrm>
          <a:prstGeom prst="rect">
            <a:avLst/>
          </a:prstGeom>
        </p:spPr>
      </p:pic>
      <p:sp>
        <p:nvSpPr>
          <p:cNvPr id="4" name="TextBox 3">
            <a:extLst>
              <a:ext uri="{FF2B5EF4-FFF2-40B4-BE49-F238E27FC236}">
                <a16:creationId xmlns:a16="http://schemas.microsoft.com/office/drawing/2014/main" id="{B4889893-54D1-C308-AD44-712F2F62545B}"/>
              </a:ext>
            </a:extLst>
          </p:cNvPr>
          <p:cNvSpPr txBox="1"/>
          <p:nvPr/>
        </p:nvSpPr>
        <p:spPr>
          <a:xfrm>
            <a:off x="10832168" y="5133278"/>
            <a:ext cx="841577" cy="369332"/>
          </a:xfrm>
          <a:prstGeom prst="rect">
            <a:avLst/>
          </a:prstGeom>
          <a:noFill/>
        </p:spPr>
        <p:txBody>
          <a:bodyPr wrap="none" rtlCol="0">
            <a:spAutoFit/>
          </a:bodyPr>
          <a:lstStyle/>
          <a:p>
            <a:r>
              <a:rPr lang="en-US" b="1" dirty="0"/>
              <a:t>agency</a:t>
            </a:r>
            <a:endParaRPr lang="nb-NO" b="1" dirty="0"/>
          </a:p>
        </p:txBody>
      </p:sp>
    </p:spTree>
    <p:extLst>
      <p:ext uri="{BB962C8B-B14F-4D97-AF65-F5344CB8AC3E}">
        <p14:creationId xmlns:p14="http://schemas.microsoft.com/office/powerpoint/2010/main" val="557663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675DC9BF-FA39-4EB6-BE16-CDCE454514F9}"/>
              </a:ext>
            </a:extLst>
          </p:cNvPr>
          <p:cNvSpPr txBox="1">
            <a:spLocks/>
          </p:cNvSpPr>
          <p:nvPr/>
        </p:nvSpPr>
        <p:spPr>
          <a:xfrm>
            <a:off x="419785" y="990654"/>
            <a:ext cx="10069057" cy="418856"/>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8FA968"/>
                </a:solidFill>
                <a:effectLst/>
                <a:uLnTx/>
                <a:uFillTx/>
                <a:latin typeface="Arial"/>
                <a:ea typeface="+mj-ea"/>
                <a:cs typeface="+mj-cs"/>
              </a:rPr>
              <a:t>Inside the time step, the animal is bombarded with data. Should it change its mind?</a:t>
            </a:r>
            <a:endParaRPr kumimoji="0" lang="nb-NO" sz="2000" b="1" i="0" u="none" strike="noStrike" kern="1200" cap="none" spc="0" normalizeH="0" baseline="0" noProof="0" dirty="0">
              <a:ln>
                <a:noFill/>
              </a:ln>
              <a:solidFill>
                <a:srgbClr val="8FA968"/>
              </a:solidFill>
              <a:effectLst/>
              <a:uLnTx/>
              <a:uFillTx/>
              <a:latin typeface="Arial"/>
              <a:ea typeface="+mj-ea"/>
              <a:cs typeface="+mj-cs"/>
            </a:endParaRPr>
          </a:p>
        </p:txBody>
      </p:sp>
      <p:sp>
        <p:nvSpPr>
          <p:cNvPr id="40" name="Title 8">
            <a:extLst>
              <a:ext uri="{FF2B5EF4-FFF2-40B4-BE49-F238E27FC236}">
                <a16:creationId xmlns:a16="http://schemas.microsoft.com/office/drawing/2014/main" id="{008137CA-BF7A-4179-93A6-5049E4E097CA}"/>
              </a:ext>
            </a:extLst>
          </p:cNvPr>
          <p:cNvSpPr txBox="1">
            <a:spLocks/>
          </p:cNvSpPr>
          <p:nvPr/>
        </p:nvSpPr>
        <p:spPr>
          <a:xfrm>
            <a:off x="407237" y="1462101"/>
            <a:ext cx="10124763" cy="408251"/>
          </a:xfrm>
          <a:prstGeom prst="rect">
            <a:avLst/>
          </a:prstGeom>
        </p:spPr>
        <p:txBody>
          <a:bodyPr vert="horz" lIns="0" tIns="0" rIns="0" bIns="0" rtlCol="0" anchor="b" anchorCtr="0">
            <a:noAutofit/>
          </a:bodyPr>
          <a:lstStyle>
            <a:defPPr>
              <a:defRPr lang="en-US"/>
            </a:defPPr>
            <a:lvl1pPr defTabSz="1219170">
              <a:lnSpc>
                <a:spcPct val="100000"/>
              </a:lnSpc>
              <a:spcBef>
                <a:spcPct val="0"/>
              </a:spcBef>
              <a:buNone/>
              <a:defRPr sz="2000" b="1" i="0" u="none" cap="none" spc="0" normalizeH="0" baseline="0">
                <a:solidFill>
                  <a:srgbClr val="8FA968"/>
                </a:solidFill>
                <a:latin typeface="+mj-lt"/>
                <a:ea typeface="+mj-ea"/>
                <a:cs typeface="+mj-cs"/>
              </a:defRPr>
            </a:lvl1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8FA968"/>
                </a:solidFill>
                <a:effectLst/>
                <a:uLnTx/>
                <a:uFillTx/>
                <a:latin typeface="Arial"/>
                <a:ea typeface="+mj-ea"/>
                <a:cs typeface="+mj-cs"/>
              </a:rPr>
              <a:t>Much of the bombardment is noise, some is irrelevant, some may be important.</a:t>
            </a:r>
            <a:endParaRPr kumimoji="0" lang="nb-NO" sz="2000" b="1" i="0" u="none" strike="noStrike" kern="1200" cap="none" spc="0" normalizeH="0" baseline="0" noProof="0" dirty="0">
              <a:ln>
                <a:noFill/>
              </a:ln>
              <a:solidFill>
                <a:srgbClr val="8FA968"/>
              </a:solidFill>
              <a:effectLst/>
              <a:uLnTx/>
              <a:uFillTx/>
              <a:latin typeface="Arial"/>
              <a:ea typeface="+mj-ea"/>
              <a:cs typeface="+mj-cs"/>
            </a:endParaRPr>
          </a:p>
        </p:txBody>
      </p:sp>
      <p:sp>
        <p:nvSpPr>
          <p:cNvPr id="41" name="Title 8">
            <a:extLst>
              <a:ext uri="{FF2B5EF4-FFF2-40B4-BE49-F238E27FC236}">
                <a16:creationId xmlns:a16="http://schemas.microsoft.com/office/drawing/2014/main" id="{BB895F90-FED2-40C5-8904-B49229F15731}"/>
              </a:ext>
            </a:extLst>
          </p:cNvPr>
          <p:cNvSpPr txBox="1">
            <a:spLocks/>
          </p:cNvSpPr>
          <p:nvPr/>
        </p:nvSpPr>
        <p:spPr>
          <a:xfrm>
            <a:off x="667668" y="1866956"/>
            <a:ext cx="1984664" cy="340794"/>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a:ea typeface="+mj-ea"/>
                <a:cs typeface="+mj-cs"/>
              </a:rPr>
              <a:t>But what?</a:t>
            </a:r>
            <a:endParaRPr kumimoji="0" lang="nb-NO" sz="2000" b="1" i="0" u="none" strike="noStrike" kern="1200" cap="none" spc="0" normalizeH="0" baseline="0" noProof="0" dirty="0">
              <a:ln>
                <a:noFill/>
              </a:ln>
              <a:solidFill>
                <a:prstClr val="black"/>
              </a:solidFill>
              <a:effectLst/>
              <a:uLnTx/>
              <a:uFillTx/>
              <a:latin typeface="Arial"/>
              <a:ea typeface="+mj-ea"/>
              <a:cs typeface="+mj-cs"/>
            </a:endParaRPr>
          </a:p>
        </p:txBody>
      </p:sp>
      <p:cxnSp>
        <p:nvCxnSpPr>
          <p:cNvPr id="14" name="Straight Connector 13">
            <a:extLst>
              <a:ext uri="{FF2B5EF4-FFF2-40B4-BE49-F238E27FC236}">
                <a16:creationId xmlns:a16="http://schemas.microsoft.com/office/drawing/2014/main" id="{DBD9634F-2A80-4AB7-8340-CEC5DEDE27F5}"/>
              </a:ext>
            </a:extLst>
          </p:cNvPr>
          <p:cNvCxnSpPr/>
          <p:nvPr/>
        </p:nvCxnSpPr>
        <p:spPr>
          <a:xfrm>
            <a:off x="8699310" y="2704757"/>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3AC13B-0DFE-4246-866B-674DD222AF0A}"/>
              </a:ext>
            </a:extLst>
          </p:cNvPr>
          <p:cNvCxnSpPr/>
          <p:nvPr/>
        </p:nvCxnSpPr>
        <p:spPr>
          <a:xfrm>
            <a:off x="9864477" y="2696970"/>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DD91E6-2D41-4A33-8EAE-8100BFF1400F}"/>
              </a:ext>
            </a:extLst>
          </p:cNvPr>
          <p:cNvSpPr txBox="1"/>
          <p:nvPr/>
        </p:nvSpPr>
        <p:spPr>
          <a:xfrm>
            <a:off x="9154875" y="4256955"/>
            <a:ext cx="2487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t</a:t>
            </a: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EDE4978A-EF4A-4AE8-8E29-315D1E22B9C6}"/>
              </a:ext>
            </a:extLst>
          </p:cNvPr>
          <p:cNvSpPr/>
          <p:nvPr/>
        </p:nvSpPr>
        <p:spPr>
          <a:xfrm rot="20939945">
            <a:off x="9006636" y="2003015"/>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FCD05CBD-367B-4C33-83C9-86749CE84F6A}"/>
              </a:ext>
            </a:extLst>
          </p:cNvPr>
          <p:cNvSpPr/>
          <p:nvPr/>
        </p:nvSpPr>
        <p:spPr>
          <a:xfrm>
            <a:off x="9240963" y="1946036"/>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C9F1BBC4-93FC-4185-AF9B-CA274CE8477C}"/>
              </a:ext>
            </a:extLst>
          </p:cNvPr>
          <p:cNvSpPr/>
          <p:nvPr/>
        </p:nvSpPr>
        <p:spPr>
          <a:xfrm rot="794573">
            <a:off x="9489460" y="2001486"/>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FEAB030A-77C2-410A-821C-748505E41DC7}"/>
              </a:ext>
            </a:extLst>
          </p:cNvPr>
          <p:cNvSpPr/>
          <p:nvPr/>
        </p:nvSpPr>
        <p:spPr>
          <a:xfrm rot="1267464">
            <a:off x="9781025" y="2050784"/>
            <a:ext cx="72827" cy="813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FBB99AC6-DF36-4999-BB74-701AC590B935}"/>
              </a:ext>
            </a:extLst>
          </p:cNvPr>
          <p:cNvSpPr/>
          <p:nvPr/>
        </p:nvSpPr>
        <p:spPr>
          <a:xfrm rot="20010002">
            <a:off x="8683422" y="2094913"/>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EB9E1282-4565-44BE-8A77-B434F79F6429}"/>
              </a:ext>
            </a:extLst>
          </p:cNvPr>
          <p:cNvSpPr txBox="1"/>
          <p:nvPr/>
        </p:nvSpPr>
        <p:spPr>
          <a:xfrm>
            <a:off x="284235" y="4681689"/>
            <a:ext cx="10204607" cy="193899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Hoffmeyer</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J 2008.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Biosemiotics: an examination into the signs of life and the life of signs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Scranton, PA: University of Scranton Press.</a:t>
            </a:r>
            <a:endPar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Budaev S, C Jørgensen, M Mangel, S Eliassen &amp; J Giske 2019.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Decision-making from the animal perspective: Bridging ecology and subjective cognition. </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Frontiers in Ecology and Evolution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7:164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FitzGerald THB, RJ Dolan &amp; KJ Friston 2014. Model averaging, optimal inferences, and habit formation. </a:t>
            </a:r>
            <a:r>
              <a:rPr kumimoji="0" lang="en-GB" sz="20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Frontiers in Human Neuroscience</a:t>
            </a:r>
            <a:r>
              <a:rPr kumimoji="0" lang="en-GB"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8:457</a:t>
            </a:r>
            <a:endParaRPr kumimoji="0" lang="nb-NO"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itle 8">
            <a:extLst>
              <a:ext uri="{FF2B5EF4-FFF2-40B4-BE49-F238E27FC236}">
                <a16:creationId xmlns:a16="http://schemas.microsoft.com/office/drawing/2014/main" id="{7EC4DB54-A1C4-85E6-912D-2249F794BA58}"/>
              </a:ext>
            </a:extLst>
          </p:cNvPr>
          <p:cNvSpPr txBox="1">
            <a:spLocks/>
          </p:cNvSpPr>
          <p:nvPr/>
        </p:nvSpPr>
        <p:spPr>
          <a:xfrm>
            <a:off x="462943" y="417075"/>
            <a:ext cx="9814941"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5760"/>
              </a:lnSpc>
              <a:spcBef>
                <a:spcPct val="0"/>
              </a:spcBef>
              <a:spcAft>
                <a:spcPts val="0"/>
              </a:spcAft>
              <a:buClrTx/>
              <a:buSzTx/>
              <a:buFontTx/>
              <a:buNone/>
              <a:tabLst/>
              <a:defRPr/>
            </a:pPr>
            <a:r>
              <a:rPr kumimoji="0" lang="en-US" sz="4533" b="1" i="0" u="none" strike="noStrike" kern="1200" cap="none" spc="0" normalizeH="0" baseline="0" noProof="0" dirty="0">
                <a:ln>
                  <a:noFill/>
                </a:ln>
                <a:solidFill>
                  <a:srgbClr val="8FA968"/>
                </a:solidFill>
                <a:effectLst/>
                <a:uLnTx/>
                <a:uFillTx/>
                <a:latin typeface="Arial"/>
                <a:ea typeface="+mj-ea"/>
                <a:cs typeface="+mj-cs"/>
              </a:rPr>
              <a:t>Context and response</a:t>
            </a:r>
            <a:endParaRPr kumimoji="0" lang="nb-NO" sz="4533" b="1" i="0" u="none" strike="noStrike" kern="1200" cap="none" spc="0" normalizeH="0" baseline="0" noProof="0" dirty="0">
              <a:ln>
                <a:noFill/>
              </a:ln>
              <a:solidFill>
                <a:srgbClr val="8FA968"/>
              </a:solidFill>
              <a:effectLst/>
              <a:uLnTx/>
              <a:uFillTx/>
              <a:latin typeface="Arial"/>
              <a:ea typeface="+mj-ea"/>
              <a:cs typeface="+mj-cs"/>
            </a:endParaRPr>
          </a:p>
        </p:txBody>
      </p:sp>
      <p:sp>
        <p:nvSpPr>
          <p:cNvPr id="29" name="Title 8">
            <a:extLst>
              <a:ext uri="{FF2B5EF4-FFF2-40B4-BE49-F238E27FC236}">
                <a16:creationId xmlns:a16="http://schemas.microsoft.com/office/drawing/2014/main" id="{C4194F7F-6270-45A6-4F69-562996CFB039}"/>
              </a:ext>
            </a:extLst>
          </p:cNvPr>
          <p:cNvSpPr>
            <a:spLocks noGrp="1"/>
          </p:cNvSpPr>
          <p:nvPr>
            <p:ph type="title"/>
          </p:nvPr>
        </p:nvSpPr>
        <p:spPr>
          <a:xfrm>
            <a:off x="350421" y="2258520"/>
            <a:ext cx="9532640" cy="390692"/>
          </a:xfrm>
        </p:spPr>
        <p:txBody>
          <a:bodyPr/>
          <a:lstStyle/>
          <a:p>
            <a:r>
              <a:rPr lang="en-GB" sz="2000" dirty="0"/>
              <a:t>The animal must answer two questions:</a:t>
            </a:r>
          </a:p>
        </p:txBody>
      </p:sp>
      <p:sp>
        <p:nvSpPr>
          <p:cNvPr id="31" name="Title 8">
            <a:extLst>
              <a:ext uri="{FF2B5EF4-FFF2-40B4-BE49-F238E27FC236}">
                <a16:creationId xmlns:a16="http://schemas.microsoft.com/office/drawing/2014/main" id="{7084B803-B9D7-9E57-C09F-22C51DCF26EC}"/>
              </a:ext>
            </a:extLst>
          </p:cNvPr>
          <p:cNvSpPr txBox="1">
            <a:spLocks/>
          </p:cNvSpPr>
          <p:nvPr/>
        </p:nvSpPr>
        <p:spPr>
          <a:xfrm>
            <a:off x="360088" y="2730578"/>
            <a:ext cx="7572285" cy="324768"/>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Arial"/>
                <a:ea typeface="+mj-ea"/>
                <a:cs typeface="+mj-cs"/>
              </a:rPr>
              <a:t>1. What is the proper context?</a:t>
            </a:r>
            <a:endParaRPr kumimoji="0" lang="en-GB" sz="3000" b="1" i="0" u="none" strike="noStrike" kern="1200" cap="none" spc="0" normalizeH="0" baseline="0" noProof="0" dirty="0">
              <a:ln>
                <a:noFill/>
              </a:ln>
              <a:solidFill>
                <a:srgbClr val="8FA968"/>
              </a:solidFill>
              <a:effectLst/>
              <a:uLnTx/>
              <a:uFillTx/>
              <a:latin typeface="Arial"/>
              <a:ea typeface="+mj-ea"/>
              <a:cs typeface="+mj-cs"/>
            </a:endParaRPr>
          </a:p>
        </p:txBody>
      </p:sp>
      <p:sp>
        <p:nvSpPr>
          <p:cNvPr id="32" name="Title 8">
            <a:extLst>
              <a:ext uri="{FF2B5EF4-FFF2-40B4-BE49-F238E27FC236}">
                <a16:creationId xmlns:a16="http://schemas.microsoft.com/office/drawing/2014/main" id="{D304A7D3-DB77-88E7-A955-50272A7F107F}"/>
              </a:ext>
            </a:extLst>
          </p:cNvPr>
          <p:cNvSpPr txBox="1">
            <a:spLocks/>
          </p:cNvSpPr>
          <p:nvPr/>
        </p:nvSpPr>
        <p:spPr>
          <a:xfrm>
            <a:off x="769219" y="2999428"/>
            <a:ext cx="7572285" cy="390693"/>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8FA968"/>
                </a:solidFill>
                <a:effectLst/>
                <a:uLnTx/>
                <a:uFillTx/>
                <a:latin typeface="Arial"/>
                <a:ea typeface="+mj-ea"/>
                <a:cs typeface="+mj-cs"/>
              </a:rPr>
              <a:t>What is now important and true about the world and myself?</a:t>
            </a:r>
          </a:p>
        </p:txBody>
      </p:sp>
      <p:sp>
        <p:nvSpPr>
          <p:cNvPr id="33" name="Title 8">
            <a:extLst>
              <a:ext uri="{FF2B5EF4-FFF2-40B4-BE49-F238E27FC236}">
                <a16:creationId xmlns:a16="http://schemas.microsoft.com/office/drawing/2014/main" id="{AF6C1DE0-6475-C706-B2D3-3B316562C18B}"/>
              </a:ext>
            </a:extLst>
          </p:cNvPr>
          <p:cNvSpPr txBox="1">
            <a:spLocks/>
          </p:cNvSpPr>
          <p:nvPr/>
        </p:nvSpPr>
        <p:spPr>
          <a:xfrm>
            <a:off x="368094" y="3533045"/>
            <a:ext cx="7572285" cy="390694"/>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000" b="1" i="0" u="none" strike="noStrike" kern="1200" cap="none" spc="0" normalizeH="0" baseline="0" noProof="0" dirty="0">
                <a:ln>
                  <a:noFill/>
                </a:ln>
                <a:solidFill>
                  <a:prstClr val="black"/>
                </a:solidFill>
                <a:effectLst/>
                <a:uLnTx/>
                <a:uFillTx/>
                <a:latin typeface="Arial"/>
                <a:ea typeface="+mj-ea"/>
                <a:cs typeface="+mj-cs"/>
              </a:rPr>
              <a:t>2. What is the proper response?</a:t>
            </a:r>
            <a:endParaRPr kumimoji="0" lang="en-GB" sz="3000" b="1" i="0" u="none" strike="noStrike" kern="1200" cap="none" spc="0" normalizeH="0" baseline="0" noProof="0" dirty="0">
              <a:ln>
                <a:noFill/>
              </a:ln>
              <a:solidFill>
                <a:srgbClr val="8FA968"/>
              </a:solidFill>
              <a:effectLst/>
              <a:uLnTx/>
              <a:uFillTx/>
              <a:latin typeface="Arial"/>
              <a:ea typeface="+mj-ea"/>
              <a:cs typeface="+mj-cs"/>
            </a:endParaRPr>
          </a:p>
        </p:txBody>
      </p:sp>
      <p:sp>
        <p:nvSpPr>
          <p:cNvPr id="34" name="Title 8">
            <a:extLst>
              <a:ext uri="{FF2B5EF4-FFF2-40B4-BE49-F238E27FC236}">
                <a16:creationId xmlns:a16="http://schemas.microsoft.com/office/drawing/2014/main" id="{1FF1D1E5-640E-D741-5587-91C3E9C8B0AF}"/>
              </a:ext>
            </a:extLst>
          </p:cNvPr>
          <p:cNvSpPr txBox="1">
            <a:spLocks/>
          </p:cNvSpPr>
          <p:nvPr/>
        </p:nvSpPr>
        <p:spPr>
          <a:xfrm>
            <a:off x="767819" y="3799567"/>
            <a:ext cx="8313062" cy="390692"/>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8FA968"/>
                </a:solidFill>
                <a:effectLst/>
                <a:uLnTx/>
                <a:uFillTx/>
                <a:latin typeface="Arial"/>
                <a:ea typeface="+mj-ea"/>
                <a:cs typeface="+mj-cs"/>
              </a:rPr>
              <a:t>Which behavioural option would feel best?</a:t>
            </a:r>
          </a:p>
        </p:txBody>
      </p:sp>
      <p:sp>
        <p:nvSpPr>
          <p:cNvPr id="2" name="TextBox 1">
            <a:extLst>
              <a:ext uri="{FF2B5EF4-FFF2-40B4-BE49-F238E27FC236}">
                <a16:creationId xmlns:a16="http://schemas.microsoft.com/office/drawing/2014/main" id="{CEF8FDFB-5CA6-CA27-6388-B40D1402F957}"/>
              </a:ext>
            </a:extLst>
          </p:cNvPr>
          <p:cNvSpPr txBox="1"/>
          <p:nvPr/>
        </p:nvSpPr>
        <p:spPr>
          <a:xfrm>
            <a:off x="10871009" y="5611579"/>
            <a:ext cx="1232452" cy="11131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pic>
        <p:nvPicPr>
          <p:cNvPr id="4" name="Picture 3">
            <a:extLst>
              <a:ext uri="{FF2B5EF4-FFF2-40B4-BE49-F238E27FC236}">
                <a16:creationId xmlns:a16="http://schemas.microsoft.com/office/drawing/2014/main" id="{147AA805-00B6-B677-B00C-92E1CCA98A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6604" y="5439067"/>
            <a:ext cx="1284648" cy="1284648"/>
          </a:xfrm>
          <a:prstGeom prst="rect">
            <a:avLst/>
          </a:prstGeom>
        </p:spPr>
      </p:pic>
      <p:sp>
        <p:nvSpPr>
          <p:cNvPr id="7" name="TextBox 6">
            <a:extLst>
              <a:ext uri="{FF2B5EF4-FFF2-40B4-BE49-F238E27FC236}">
                <a16:creationId xmlns:a16="http://schemas.microsoft.com/office/drawing/2014/main" id="{27F411AB-CFDD-F0D0-7392-BF6D950A3BCF}"/>
              </a:ext>
            </a:extLst>
          </p:cNvPr>
          <p:cNvSpPr txBox="1"/>
          <p:nvPr/>
        </p:nvSpPr>
        <p:spPr>
          <a:xfrm>
            <a:off x="10832168" y="5133278"/>
            <a:ext cx="841577" cy="369332"/>
          </a:xfrm>
          <a:prstGeom prst="rect">
            <a:avLst/>
          </a:prstGeom>
          <a:noFill/>
        </p:spPr>
        <p:txBody>
          <a:bodyPr wrap="none" rtlCol="0">
            <a:spAutoFit/>
          </a:bodyPr>
          <a:lstStyle/>
          <a:p>
            <a:r>
              <a:rPr lang="en-US" b="1" dirty="0"/>
              <a:t>agency</a:t>
            </a:r>
            <a:endParaRPr lang="nb-NO" b="1" dirty="0"/>
          </a:p>
        </p:txBody>
      </p:sp>
      <p:pic>
        <p:nvPicPr>
          <p:cNvPr id="8" name="Picture 7">
            <a:extLst>
              <a:ext uri="{FF2B5EF4-FFF2-40B4-BE49-F238E27FC236}">
                <a16:creationId xmlns:a16="http://schemas.microsoft.com/office/drawing/2014/main" id="{AE7384A8-B8D2-77E8-0738-CD3F49157C16}"/>
              </a:ext>
            </a:extLst>
          </p:cNvPr>
          <p:cNvPicPr>
            <a:picLocks noChangeAspect="1"/>
          </p:cNvPicPr>
          <p:nvPr/>
        </p:nvPicPr>
        <p:blipFill>
          <a:blip r:embed="rId3"/>
          <a:stretch>
            <a:fillRect/>
          </a:stretch>
        </p:blipFill>
        <p:spPr>
          <a:xfrm flipH="1">
            <a:off x="8869005" y="3497156"/>
            <a:ext cx="900952" cy="380824"/>
          </a:xfrm>
          <a:prstGeom prst="rect">
            <a:avLst/>
          </a:prstGeom>
        </p:spPr>
      </p:pic>
      <p:sp>
        <p:nvSpPr>
          <p:cNvPr id="5" name="Arrow: Curved Right 4">
            <a:extLst>
              <a:ext uri="{FF2B5EF4-FFF2-40B4-BE49-F238E27FC236}">
                <a16:creationId xmlns:a16="http://schemas.microsoft.com/office/drawing/2014/main" id="{7B3254A3-5EE2-4842-897B-BE86F6E528D7}"/>
              </a:ext>
            </a:extLst>
          </p:cNvPr>
          <p:cNvSpPr/>
          <p:nvPr/>
        </p:nvSpPr>
        <p:spPr>
          <a:xfrm rot="5706074">
            <a:off x="9192039" y="3257906"/>
            <a:ext cx="159077" cy="4101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6" name="Arrow: Curved Left 5">
            <a:extLst>
              <a:ext uri="{FF2B5EF4-FFF2-40B4-BE49-F238E27FC236}">
                <a16:creationId xmlns:a16="http://schemas.microsoft.com/office/drawing/2014/main" id="{97CD140F-A150-4D5B-882E-BE2A33A9E133}"/>
              </a:ext>
            </a:extLst>
          </p:cNvPr>
          <p:cNvSpPr/>
          <p:nvPr/>
        </p:nvSpPr>
        <p:spPr>
          <a:xfrm rot="6231224">
            <a:off x="9075414" y="3755224"/>
            <a:ext cx="171953" cy="4152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18479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CB6EC04-BB91-40BA-B73C-3730C7B9C3A4}"/>
              </a:ext>
            </a:extLst>
          </p:cNvPr>
          <p:cNvSpPr>
            <a:spLocks noGrp="1"/>
          </p:cNvSpPr>
          <p:nvPr>
            <p:ph idx="1"/>
          </p:nvPr>
        </p:nvSpPr>
        <p:spPr>
          <a:xfrm>
            <a:off x="344628" y="1703799"/>
            <a:ext cx="11552962" cy="1938410"/>
          </a:xfrm>
        </p:spPr>
        <p:txBody>
          <a:bodyPr>
            <a:normAutofit fontScale="92500"/>
          </a:bodyPr>
          <a:lstStyle/>
          <a:p>
            <a:r>
              <a:rPr lang="en-US" dirty="0"/>
              <a:t>The continuity in world view in the </a:t>
            </a:r>
            <a:r>
              <a:rPr lang="en-US" b="1" dirty="0"/>
              <a:t>Subjective Internal Model</a:t>
            </a:r>
          </a:p>
          <a:p>
            <a:r>
              <a:rPr lang="en-US" dirty="0"/>
              <a:t>The competition between </a:t>
            </a:r>
            <a:r>
              <a:rPr lang="en-US" b="1" dirty="0">
                <a:solidFill>
                  <a:srgbClr val="C00000"/>
                </a:solidFill>
              </a:rPr>
              <a:t>survival circuits </a:t>
            </a:r>
            <a:r>
              <a:rPr lang="en-US" dirty="0"/>
              <a:t>for control of attention </a:t>
            </a:r>
            <a:endParaRPr lang="en-US" b="1" dirty="0">
              <a:solidFill>
                <a:srgbClr val="C00000"/>
              </a:solidFill>
            </a:endParaRPr>
          </a:p>
          <a:p>
            <a:r>
              <a:rPr lang="en-US" dirty="0"/>
              <a:t>The search for solutions by the </a:t>
            </a:r>
            <a:r>
              <a:rPr lang="en-US" b="1" dirty="0">
                <a:solidFill>
                  <a:srgbClr val="0070C0"/>
                </a:solidFill>
              </a:rPr>
              <a:t>Prediction Machine</a:t>
            </a:r>
            <a:endParaRPr lang="nb-NO" b="1" dirty="0">
              <a:solidFill>
                <a:srgbClr val="0070C0"/>
              </a:solidFill>
            </a:endParaRPr>
          </a:p>
        </p:txBody>
      </p:sp>
      <p:sp>
        <p:nvSpPr>
          <p:cNvPr id="8" name="Slide Number Placeholder 7">
            <a:extLst>
              <a:ext uri="{FF2B5EF4-FFF2-40B4-BE49-F238E27FC236}">
                <a16:creationId xmlns:a16="http://schemas.microsoft.com/office/drawing/2014/main" id="{2636BFE8-E163-4732-9DDE-46AF0974B47A}"/>
              </a:ext>
            </a:extLst>
          </p:cNvPr>
          <p:cNvSpPr>
            <a:spLocks noGrp="1"/>
          </p:cNvSpPr>
          <p:nvPr>
            <p:ph type="sldNum" sz="quarter" idx="12"/>
          </p:nvPr>
        </p:nvSpPr>
        <p:spPr>
          <a:xfrm>
            <a:off x="11679382" y="6456023"/>
            <a:ext cx="218209" cy="2559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C54713-27B5-4268-B680-29C9FB350413}" type="slidenum">
              <a:rPr kumimoji="0" lang="nb-NO" sz="1600" b="0" i="0" u="none" strike="noStrike" kern="1200" cap="all" spc="0" normalizeH="0" baseline="0" noProof="0" smtClean="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nb-NO" sz="1600" b="0" i="0" u="none" strike="noStrike" kern="1200" cap="all"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endParaRPr>
          </a:p>
        </p:txBody>
      </p:sp>
      <p:sp>
        <p:nvSpPr>
          <p:cNvPr id="6" name="Title 8">
            <a:extLst>
              <a:ext uri="{FF2B5EF4-FFF2-40B4-BE49-F238E27FC236}">
                <a16:creationId xmlns:a16="http://schemas.microsoft.com/office/drawing/2014/main" id="{FF2C9BAF-D876-4469-9214-167DA9C00BCB}"/>
              </a:ext>
            </a:extLst>
          </p:cNvPr>
          <p:cNvSpPr txBox="1">
            <a:spLocks/>
          </p:cNvSpPr>
          <p:nvPr/>
        </p:nvSpPr>
        <p:spPr>
          <a:xfrm>
            <a:off x="232537" y="856899"/>
            <a:ext cx="11552962"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5760"/>
              </a:lnSpc>
              <a:spcBef>
                <a:spcPct val="0"/>
              </a:spcBef>
              <a:spcAft>
                <a:spcPts val="0"/>
              </a:spcAft>
              <a:buClrTx/>
              <a:buSzTx/>
              <a:buFontTx/>
              <a:buNone/>
              <a:tabLst/>
              <a:defRPr/>
            </a:pPr>
            <a:r>
              <a:rPr kumimoji="0" lang="en-US" sz="4533" b="1" i="0" u="none" strike="noStrike" kern="1200" cap="none" spc="0" normalizeH="0" baseline="0" noProof="0" dirty="0">
                <a:ln>
                  <a:noFill/>
                </a:ln>
                <a:solidFill>
                  <a:srgbClr val="8FA968"/>
                </a:solidFill>
                <a:effectLst/>
                <a:uLnTx/>
                <a:uFillTx/>
                <a:latin typeface="Arial"/>
                <a:ea typeface="+mj-ea"/>
                <a:cs typeface="+mj-cs"/>
              </a:rPr>
              <a:t>We try to answer them by combining three perspectives</a:t>
            </a:r>
            <a:endParaRPr kumimoji="0" lang="nb-NO" sz="4533" b="1" i="0" u="none" strike="noStrike" kern="1200" cap="none" spc="0" normalizeH="0" baseline="0" noProof="0" dirty="0">
              <a:ln>
                <a:noFill/>
              </a:ln>
              <a:solidFill>
                <a:srgbClr val="8FA968"/>
              </a:solidFill>
              <a:effectLst/>
              <a:uLnTx/>
              <a:uFillTx/>
              <a:latin typeface="Arial"/>
              <a:ea typeface="+mj-ea"/>
              <a:cs typeface="+mj-cs"/>
            </a:endParaRPr>
          </a:p>
        </p:txBody>
      </p:sp>
      <p:cxnSp>
        <p:nvCxnSpPr>
          <p:cNvPr id="12" name="Straight Connector 11">
            <a:extLst>
              <a:ext uri="{FF2B5EF4-FFF2-40B4-BE49-F238E27FC236}">
                <a16:creationId xmlns:a16="http://schemas.microsoft.com/office/drawing/2014/main" id="{E47CB44D-60A5-4C9F-A7AF-DEE1F19A7F7E}"/>
              </a:ext>
            </a:extLst>
          </p:cNvPr>
          <p:cNvCxnSpPr/>
          <p:nvPr/>
        </p:nvCxnSpPr>
        <p:spPr>
          <a:xfrm>
            <a:off x="5739828"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829AEA1-8953-4550-B6A8-8EF379BE66CB}"/>
              </a:ext>
            </a:extLst>
          </p:cNvPr>
          <p:cNvCxnSpPr/>
          <p:nvPr/>
        </p:nvCxnSpPr>
        <p:spPr>
          <a:xfrm>
            <a:off x="6912953"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A237E6-706E-44A8-8E2F-89CA040276B0}"/>
              </a:ext>
            </a:extLst>
          </p:cNvPr>
          <p:cNvCxnSpPr/>
          <p:nvPr/>
        </p:nvCxnSpPr>
        <p:spPr>
          <a:xfrm>
            <a:off x="8937413"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Arrow: Down 18">
            <a:extLst>
              <a:ext uri="{FF2B5EF4-FFF2-40B4-BE49-F238E27FC236}">
                <a16:creationId xmlns:a16="http://schemas.microsoft.com/office/drawing/2014/main" id="{ECB03475-3D16-4AAD-BAB6-D26F11368817}"/>
              </a:ext>
            </a:extLst>
          </p:cNvPr>
          <p:cNvSpPr/>
          <p:nvPr/>
        </p:nvSpPr>
        <p:spPr>
          <a:xfrm rot="20939945">
            <a:off x="7529961" y="3392163"/>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8A3B0508-2D97-497F-B47B-C63D9021570E}"/>
              </a:ext>
            </a:extLst>
          </p:cNvPr>
          <p:cNvSpPr/>
          <p:nvPr/>
        </p:nvSpPr>
        <p:spPr>
          <a:xfrm>
            <a:off x="7764288" y="333518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1570EB39-01D8-4B4B-8065-675DBBF355C3}"/>
              </a:ext>
            </a:extLst>
          </p:cNvPr>
          <p:cNvSpPr/>
          <p:nvPr/>
        </p:nvSpPr>
        <p:spPr>
          <a:xfrm rot="794573">
            <a:off x="8012785" y="339063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519DA3DC-A6BB-40F2-ABB3-370A3FC078B5}"/>
              </a:ext>
            </a:extLst>
          </p:cNvPr>
          <p:cNvSpPr/>
          <p:nvPr/>
        </p:nvSpPr>
        <p:spPr>
          <a:xfrm rot="1267464">
            <a:off x="8304350" y="3439932"/>
            <a:ext cx="72827" cy="813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46C8F343-3ECB-4781-B327-6C06B7D18A9C}"/>
              </a:ext>
            </a:extLst>
          </p:cNvPr>
          <p:cNvSpPr/>
          <p:nvPr/>
        </p:nvSpPr>
        <p:spPr>
          <a:xfrm rot="20010002">
            <a:off x="7206747" y="3484061"/>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extBox 1">
            <a:extLst>
              <a:ext uri="{FF2B5EF4-FFF2-40B4-BE49-F238E27FC236}">
                <a16:creationId xmlns:a16="http://schemas.microsoft.com/office/drawing/2014/main" id="{37E9EF49-5C0F-8CA9-1612-0D136249231D}"/>
              </a:ext>
            </a:extLst>
          </p:cNvPr>
          <p:cNvSpPr txBox="1"/>
          <p:nvPr/>
        </p:nvSpPr>
        <p:spPr>
          <a:xfrm>
            <a:off x="11018885" y="5500856"/>
            <a:ext cx="954107"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Straight Connector 14">
            <a:extLst>
              <a:ext uri="{FF2B5EF4-FFF2-40B4-BE49-F238E27FC236}">
                <a16:creationId xmlns:a16="http://schemas.microsoft.com/office/drawing/2014/main" id="{E48E19FB-F775-4756-ACEA-E4128FBBDC19}"/>
              </a:ext>
            </a:extLst>
          </p:cNvPr>
          <p:cNvCxnSpPr/>
          <p:nvPr/>
        </p:nvCxnSpPr>
        <p:spPr>
          <a:xfrm>
            <a:off x="10110538"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row: Down 28">
            <a:extLst>
              <a:ext uri="{FF2B5EF4-FFF2-40B4-BE49-F238E27FC236}">
                <a16:creationId xmlns:a16="http://schemas.microsoft.com/office/drawing/2014/main" id="{D9E9332D-0A07-41D5-B946-7C03BB41D27C}"/>
              </a:ext>
            </a:extLst>
          </p:cNvPr>
          <p:cNvSpPr/>
          <p:nvPr/>
        </p:nvSpPr>
        <p:spPr>
          <a:xfrm rot="15036209">
            <a:off x="8841235" y="4298391"/>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04176D95-5434-4A63-A745-CD3DABFF1A37}"/>
              </a:ext>
            </a:extLst>
          </p:cNvPr>
          <p:cNvSpPr/>
          <p:nvPr/>
        </p:nvSpPr>
        <p:spPr>
          <a:xfrm rot="16200000">
            <a:off x="8822312" y="4638215"/>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22B2CE10-165D-4086-87BE-2E1784D15753}"/>
              </a:ext>
            </a:extLst>
          </p:cNvPr>
          <p:cNvSpPr/>
          <p:nvPr/>
        </p:nvSpPr>
        <p:spPr>
          <a:xfrm rot="16991113">
            <a:off x="8810011" y="4949619"/>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AF10FEE9-DD47-41AB-AEEE-810B3025328D}"/>
              </a:ext>
            </a:extLst>
          </p:cNvPr>
          <p:cNvSpPr txBox="1"/>
          <p:nvPr/>
        </p:nvSpPr>
        <p:spPr>
          <a:xfrm>
            <a:off x="9294288" y="436108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31" name="TextBox 30">
            <a:extLst>
              <a:ext uri="{FF2B5EF4-FFF2-40B4-BE49-F238E27FC236}">
                <a16:creationId xmlns:a16="http://schemas.microsoft.com/office/drawing/2014/main" id="{57DEC2D4-B0A5-4C71-BBCE-9694A35ACDFA}"/>
              </a:ext>
            </a:extLst>
          </p:cNvPr>
          <p:cNvSpPr txBox="1"/>
          <p:nvPr/>
        </p:nvSpPr>
        <p:spPr>
          <a:xfrm>
            <a:off x="9268718" y="523343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30" name="TextBox 29">
            <a:extLst>
              <a:ext uri="{FF2B5EF4-FFF2-40B4-BE49-F238E27FC236}">
                <a16:creationId xmlns:a16="http://schemas.microsoft.com/office/drawing/2014/main" id="{A7B7980B-F615-419D-BDDC-2F7C76E7E1C8}"/>
              </a:ext>
            </a:extLst>
          </p:cNvPr>
          <p:cNvSpPr txBox="1"/>
          <p:nvPr/>
        </p:nvSpPr>
        <p:spPr>
          <a:xfrm>
            <a:off x="9294288" y="484463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pic>
        <p:nvPicPr>
          <p:cNvPr id="5" name="Picture 4">
            <a:extLst>
              <a:ext uri="{FF2B5EF4-FFF2-40B4-BE49-F238E27FC236}">
                <a16:creationId xmlns:a16="http://schemas.microsoft.com/office/drawing/2014/main" id="{95D7C141-55AA-3CFD-0652-716562C35BE0}"/>
              </a:ext>
            </a:extLst>
          </p:cNvPr>
          <p:cNvPicPr>
            <a:picLocks noChangeAspect="1"/>
          </p:cNvPicPr>
          <p:nvPr/>
        </p:nvPicPr>
        <p:blipFill rotWithShape="1">
          <a:blip r:embed="rId2"/>
          <a:srcRect r="25134"/>
          <a:stretch/>
        </p:blipFill>
        <p:spPr>
          <a:xfrm>
            <a:off x="-37390" y="4364883"/>
            <a:ext cx="9127671" cy="1239067"/>
          </a:xfrm>
          <a:prstGeom prst="rect">
            <a:avLst/>
          </a:prstGeom>
        </p:spPr>
      </p:pic>
      <p:sp>
        <p:nvSpPr>
          <p:cNvPr id="3" name="TextBox 2">
            <a:extLst>
              <a:ext uri="{FF2B5EF4-FFF2-40B4-BE49-F238E27FC236}">
                <a16:creationId xmlns:a16="http://schemas.microsoft.com/office/drawing/2014/main" id="{280C088C-2F7C-FE14-019E-C692B28F8C09}"/>
              </a:ext>
            </a:extLst>
          </p:cNvPr>
          <p:cNvSpPr txBox="1"/>
          <p:nvPr/>
        </p:nvSpPr>
        <p:spPr>
          <a:xfrm>
            <a:off x="6122798" y="5462624"/>
            <a:ext cx="582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Arial"/>
              </a:rPr>
              <a:t>t</a:t>
            </a:r>
            <a:r>
              <a:rPr kumimoji="0" lang="en-US" sz="1800" b="0" i="1" u="none" strike="noStrike" kern="1200" cap="none" spc="0" normalizeH="0" baseline="0" dirty="0">
                <a:ln>
                  <a:noFill/>
                </a:ln>
                <a:solidFill>
                  <a:prstClr val="black"/>
                </a:solidFill>
                <a:effectLst/>
                <a:uLnTx/>
                <a:uFillTx/>
                <a:latin typeface="Arial"/>
                <a:ea typeface="+mn-ea"/>
                <a:cs typeface="+mn-cs"/>
              </a:rPr>
              <a:t> </a:t>
            </a:r>
            <a:r>
              <a:rPr kumimoji="0" lang="en-US" sz="1800" b="0" i="0" u="none" strike="noStrike" kern="1200" cap="none" spc="0" normalizeH="0" baseline="0" dirty="0">
                <a:ln>
                  <a:noFill/>
                </a:ln>
                <a:solidFill>
                  <a:prstClr val="black"/>
                </a:solidFill>
                <a:effectLst/>
                <a:uLnTx/>
                <a:uFillTx/>
                <a:latin typeface="Arial"/>
                <a:ea typeface="+mn-ea"/>
                <a:cs typeface="+mn-cs"/>
              </a:rPr>
              <a:t>- 1</a:t>
            </a:r>
          </a:p>
        </p:txBody>
      </p:sp>
      <p:sp>
        <p:nvSpPr>
          <p:cNvPr id="7" name="TextBox 6">
            <a:extLst>
              <a:ext uri="{FF2B5EF4-FFF2-40B4-BE49-F238E27FC236}">
                <a16:creationId xmlns:a16="http://schemas.microsoft.com/office/drawing/2014/main" id="{EA4951E0-3D82-178D-B5F4-2A9718796029}"/>
              </a:ext>
            </a:extLst>
          </p:cNvPr>
          <p:cNvSpPr txBox="1"/>
          <p:nvPr/>
        </p:nvSpPr>
        <p:spPr>
          <a:xfrm>
            <a:off x="7691409" y="5449097"/>
            <a:ext cx="6130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a:ln>
                  <a:noFill/>
                </a:ln>
                <a:solidFill>
                  <a:prstClr val="black"/>
                </a:solidFill>
                <a:effectLst/>
                <a:uLnTx/>
                <a:uFillTx/>
                <a:latin typeface="Arial"/>
                <a:ea typeface="+mn-ea"/>
                <a:cs typeface="+mn-cs"/>
              </a:rPr>
              <a:t>t</a:t>
            </a:r>
          </a:p>
        </p:txBody>
      </p:sp>
      <p:sp>
        <p:nvSpPr>
          <p:cNvPr id="9" name="TextBox 8">
            <a:extLst>
              <a:ext uri="{FF2B5EF4-FFF2-40B4-BE49-F238E27FC236}">
                <a16:creationId xmlns:a16="http://schemas.microsoft.com/office/drawing/2014/main" id="{B1DFA66B-1DA0-6350-E7A9-49B437246D26}"/>
              </a:ext>
            </a:extLst>
          </p:cNvPr>
          <p:cNvSpPr txBox="1"/>
          <p:nvPr/>
        </p:nvSpPr>
        <p:spPr>
          <a:xfrm>
            <a:off x="9088656" y="5449097"/>
            <a:ext cx="791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prstClr val="black"/>
                </a:solidFill>
                <a:latin typeface="Arial"/>
              </a:rPr>
              <a:t>t</a:t>
            </a:r>
            <a:r>
              <a:rPr kumimoji="0" lang="en-US" sz="1800" b="0" i="1" u="none" strike="noStrike" kern="1200" cap="none" spc="0" normalizeH="0" baseline="0" dirty="0">
                <a:ln>
                  <a:noFill/>
                </a:ln>
                <a:solidFill>
                  <a:prstClr val="black"/>
                </a:solidFill>
                <a:effectLst/>
                <a:uLnTx/>
                <a:uFillTx/>
                <a:latin typeface="Arial"/>
                <a:ea typeface="+mn-ea"/>
                <a:cs typeface="+mn-cs"/>
              </a:rPr>
              <a:t> </a:t>
            </a:r>
            <a:r>
              <a:rPr kumimoji="0" lang="en-US" sz="1800" b="0" i="0" u="none" strike="noStrike" kern="1200" cap="none" spc="0" normalizeH="0" baseline="0" dirty="0">
                <a:ln>
                  <a:noFill/>
                </a:ln>
                <a:solidFill>
                  <a:prstClr val="black"/>
                </a:solidFill>
                <a:effectLst/>
                <a:uLnTx/>
                <a:uFillTx/>
                <a:latin typeface="Arial"/>
                <a:ea typeface="+mn-ea"/>
                <a:cs typeface="+mn-cs"/>
              </a:rPr>
              <a:t>+ 1</a:t>
            </a:r>
          </a:p>
        </p:txBody>
      </p:sp>
      <p:sp>
        <p:nvSpPr>
          <p:cNvPr id="11" name="TextBox 10">
            <a:extLst>
              <a:ext uri="{FF2B5EF4-FFF2-40B4-BE49-F238E27FC236}">
                <a16:creationId xmlns:a16="http://schemas.microsoft.com/office/drawing/2014/main" id="{AF90EEAA-CEDB-0524-6FE1-4EF4C2A93D67}"/>
              </a:ext>
            </a:extLst>
          </p:cNvPr>
          <p:cNvSpPr txBox="1"/>
          <p:nvPr/>
        </p:nvSpPr>
        <p:spPr>
          <a:xfrm>
            <a:off x="10871009" y="5625028"/>
            <a:ext cx="1232452" cy="11131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CA6ED6CA-A0D0-4A75-8B3A-FA3CE2B6640C}"/>
              </a:ext>
            </a:extLst>
          </p:cNvPr>
          <p:cNvSpPr txBox="1"/>
          <p:nvPr/>
        </p:nvSpPr>
        <p:spPr>
          <a:xfrm>
            <a:off x="25053" y="5787025"/>
            <a:ext cx="12166948" cy="101566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Bubic A, DY von Cramon &amp; RI Schubotz 2010. </a:t>
            </a:r>
            <a:r>
              <a:rPr kumimoji="0" lang="nb-N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Prediction</a:t>
            </a: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b-N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cognition</a:t>
            </a: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the </a:t>
            </a:r>
            <a:r>
              <a:rPr kumimoji="0" lang="nb-NO" sz="2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brain</a:t>
            </a: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nb-NO"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Human </a:t>
            </a:r>
            <a:r>
              <a:rPr kumimoji="0" lang="nb-NO"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Neurosci</a:t>
            </a: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Clark A 2013. Whatever next? Predictive brains, situated agents, and the future of cognitive science. </a:t>
            </a:r>
            <a:r>
              <a:rPr kumimoji="0" lang="nb-NO"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Behavand Brain </a:t>
            </a:r>
            <a:r>
              <a:rPr kumimoji="0" lang="nb-NO" sz="20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Sci</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36:181-204</a:t>
            </a:r>
            <a:endPar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6" name="Picture 15">
            <a:extLst>
              <a:ext uri="{FF2B5EF4-FFF2-40B4-BE49-F238E27FC236}">
                <a16:creationId xmlns:a16="http://schemas.microsoft.com/office/drawing/2014/main" id="{86F820D0-830D-D846-45E6-5B49BB14910A}"/>
              </a:ext>
            </a:extLst>
          </p:cNvPr>
          <p:cNvPicPr>
            <a:picLocks noChangeAspect="1"/>
          </p:cNvPicPr>
          <p:nvPr/>
        </p:nvPicPr>
        <p:blipFill>
          <a:blip r:embed="rId3"/>
          <a:stretch>
            <a:fillRect/>
          </a:stretch>
        </p:blipFill>
        <p:spPr>
          <a:xfrm flipH="1">
            <a:off x="7342810" y="4674690"/>
            <a:ext cx="900952" cy="380824"/>
          </a:xfrm>
          <a:prstGeom prst="rect">
            <a:avLst/>
          </a:prstGeom>
        </p:spPr>
      </p:pic>
      <p:sp>
        <p:nvSpPr>
          <p:cNvPr id="17" name="Arrow: Curved Right 16">
            <a:extLst>
              <a:ext uri="{FF2B5EF4-FFF2-40B4-BE49-F238E27FC236}">
                <a16:creationId xmlns:a16="http://schemas.microsoft.com/office/drawing/2014/main" id="{A0B88182-3E6E-DEFC-8A9E-58BDE609CAF4}"/>
              </a:ext>
            </a:extLst>
          </p:cNvPr>
          <p:cNvSpPr/>
          <p:nvPr/>
        </p:nvSpPr>
        <p:spPr>
          <a:xfrm rot="5706074">
            <a:off x="7665844" y="4435440"/>
            <a:ext cx="159077" cy="4101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Arrow: Curved Left 17">
            <a:extLst>
              <a:ext uri="{FF2B5EF4-FFF2-40B4-BE49-F238E27FC236}">
                <a16:creationId xmlns:a16="http://schemas.microsoft.com/office/drawing/2014/main" id="{60262D60-EB5B-30AA-0A46-488A61CCE8EE}"/>
              </a:ext>
            </a:extLst>
          </p:cNvPr>
          <p:cNvSpPr/>
          <p:nvPr/>
        </p:nvSpPr>
        <p:spPr>
          <a:xfrm rot="6231224">
            <a:off x="7549219" y="4932758"/>
            <a:ext cx="171953" cy="4152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4191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9" grpId="0" animBg="1"/>
      <p:bldP spid="28" grpId="0" animBg="1"/>
      <p:bldP spid="27" grpId="0" animBg="1"/>
      <p:bldP spid="4" grpId="0"/>
      <p:bldP spid="31" grpId="0"/>
      <p:bldP spid="30" grpId="0"/>
      <p:bldP spid="32" grpId="0" animBg="1"/>
      <p:bldP spid="17" grpId="0" animBg="1"/>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1128920"/>
            <a:ext cx="10515600" cy="1325563"/>
          </a:xfrm>
        </p:spPr>
        <p:txBody>
          <a:bodyPr/>
          <a:lstStyle/>
          <a:p>
            <a:r>
              <a:rPr lang="en-US" dirty="0"/>
              <a:t>3 good reasons to study this</a:t>
            </a:r>
            <a:endParaRPr lang="nb-NO" dirty="0"/>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3" y="2328099"/>
            <a:ext cx="10515600" cy="1781322"/>
          </a:xfrm>
        </p:spPr>
        <p:txBody>
          <a:bodyPr/>
          <a:lstStyle/>
          <a:p>
            <a:r>
              <a:rPr lang="en-US" dirty="0"/>
              <a:t>To understand better what it is to be an animal</a:t>
            </a:r>
          </a:p>
          <a:p>
            <a:r>
              <a:rPr lang="en-US" dirty="0"/>
              <a:t>To advance the theory of animal </a:t>
            </a:r>
            <a:r>
              <a:rPr lang="en-US" dirty="0" err="1"/>
              <a:t>behaviour</a:t>
            </a:r>
            <a:endParaRPr lang="en-US" dirty="0"/>
          </a:p>
          <a:p>
            <a:r>
              <a:rPr lang="en-US" dirty="0"/>
              <a:t>To facilitate responsible (and profitable) aquaculture</a:t>
            </a:r>
            <a:endParaRPr lang="nb-NO" dirty="0"/>
          </a:p>
        </p:txBody>
      </p:sp>
      <p:sp>
        <p:nvSpPr>
          <p:cNvPr id="4" name="Title 1">
            <a:extLst>
              <a:ext uri="{FF2B5EF4-FFF2-40B4-BE49-F238E27FC236}">
                <a16:creationId xmlns:a16="http://schemas.microsoft.com/office/drawing/2014/main" id="{E4A85BD7-2DFE-1398-5773-BEF5D3E4113C}"/>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
        <p:nvSpPr>
          <p:cNvPr id="5" name="TextBox 4">
            <a:extLst>
              <a:ext uri="{FF2B5EF4-FFF2-40B4-BE49-F238E27FC236}">
                <a16:creationId xmlns:a16="http://schemas.microsoft.com/office/drawing/2014/main" id="{D9431700-B236-95B1-D86B-CA0EFB7C3FEF}"/>
              </a:ext>
            </a:extLst>
          </p:cNvPr>
          <p:cNvSpPr txBox="1"/>
          <p:nvPr/>
        </p:nvSpPr>
        <p:spPr>
          <a:xfrm>
            <a:off x="856593" y="3954242"/>
            <a:ext cx="4486869" cy="938719"/>
          </a:xfrm>
          <a:prstGeom prst="rect">
            <a:avLst/>
          </a:prstGeom>
          <a:noFill/>
        </p:spPr>
        <p:txBody>
          <a:bodyPr wrap="none" rtlCol="0">
            <a:spAutoFit/>
          </a:bodyPr>
          <a:lstStyle/>
          <a:p>
            <a:r>
              <a:rPr lang="en-US" sz="5500" dirty="0">
                <a:solidFill>
                  <a:srgbClr val="FF0000"/>
                </a:solidFill>
                <a:latin typeface="Berlin Sans FB" panose="020E0602020502020306" pitchFamily="34" charset="0"/>
              </a:rPr>
              <a:t>“don’t be shy!”</a:t>
            </a:r>
            <a:endParaRPr lang="nb-NO" sz="5500" dirty="0">
              <a:solidFill>
                <a:srgbClr val="FF0000"/>
              </a:solidFill>
              <a:latin typeface="Berlin Sans FB" panose="020E0602020502020306" pitchFamily="34" charset="0"/>
            </a:endParaRPr>
          </a:p>
        </p:txBody>
      </p:sp>
      <p:pic>
        <p:nvPicPr>
          <p:cNvPr id="1026" name="Picture 2" descr="Hamster eats carrot mouthful Memes - Imgflip">
            <a:extLst>
              <a:ext uri="{FF2B5EF4-FFF2-40B4-BE49-F238E27FC236}">
                <a16:creationId xmlns:a16="http://schemas.microsoft.com/office/drawing/2014/main" id="{99CB03F4-D025-6A78-566D-BF0DDB672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185" y="2027519"/>
            <a:ext cx="714936" cy="7775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amster eats carrot mouthful Memes - Imgflip">
            <a:extLst>
              <a:ext uri="{FF2B5EF4-FFF2-40B4-BE49-F238E27FC236}">
                <a16:creationId xmlns:a16="http://schemas.microsoft.com/office/drawing/2014/main" id="{1F0F6C7C-B709-8050-713C-AFCAB5413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6514" y="2593736"/>
            <a:ext cx="714936" cy="7775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amster eats carrot mouthful Memes - Imgflip">
            <a:extLst>
              <a:ext uri="{FF2B5EF4-FFF2-40B4-BE49-F238E27FC236}">
                <a16:creationId xmlns:a16="http://schemas.microsoft.com/office/drawing/2014/main" id="{F19A74FD-0BC0-903A-0F18-35215BA76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013" y="3113231"/>
            <a:ext cx="714936" cy="77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0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200"/>
                            </p:stCondLst>
                            <p:childTnLst>
                              <p:par>
                                <p:cTn id="23" presetID="1" presetClass="entr" presetSubtype="0" fill="hold" nodeType="afterEffect">
                                  <p:stCondLst>
                                    <p:cond delay="20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8">
            <a:extLst>
              <a:ext uri="{FF2B5EF4-FFF2-40B4-BE49-F238E27FC236}">
                <a16:creationId xmlns:a16="http://schemas.microsoft.com/office/drawing/2014/main" id="{743976E2-F3AE-477F-A173-79D676A79A67}"/>
              </a:ext>
            </a:extLst>
          </p:cNvPr>
          <p:cNvSpPr txBox="1">
            <a:spLocks/>
          </p:cNvSpPr>
          <p:nvPr/>
        </p:nvSpPr>
        <p:spPr>
          <a:xfrm>
            <a:off x="167624" y="105739"/>
            <a:ext cx="7863672" cy="334691"/>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ctr" defTabSz="1219170" rtl="0" eaLnBrk="1" fontAlgn="auto" latinLnBrk="0" hangingPunct="1">
              <a:lnSpc>
                <a:spcPts val="3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Finding the proper response by imagining emotions</a:t>
            </a:r>
            <a:endParaRPr kumimoji="0" lang="en-GB" sz="22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10" name="Rectangle: Rounded Corners 9">
            <a:extLst>
              <a:ext uri="{FF2B5EF4-FFF2-40B4-BE49-F238E27FC236}">
                <a16:creationId xmlns:a16="http://schemas.microsoft.com/office/drawing/2014/main" id="{833A5360-7DFB-4766-ACE1-0258CD8A2730}"/>
              </a:ext>
            </a:extLst>
          </p:cNvPr>
          <p:cNvSpPr/>
          <p:nvPr/>
        </p:nvSpPr>
        <p:spPr>
          <a:xfrm>
            <a:off x="2049797" y="1935716"/>
            <a:ext cx="2144111" cy="700629"/>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itle 8">
            <a:extLst>
              <a:ext uri="{FF2B5EF4-FFF2-40B4-BE49-F238E27FC236}">
                <a16:creationId xmlns:a16="http://schemas.microsoft.com/office/drawing/2014/main" id="{C3A5F28E-4B9F-4A8F-9C85-9A0AD7B4B450}"/>
              </a:ext>
            </a:extLst>
          </p:cNvPr>
          <p:cNvSpPr txBox="1">
            <a:spLocks/>
          </p:cNvSpPr>
          <p:nvPr/>
        </p:nvSpPr>
        <p:spPr>
          <a:xfrm>
            <a:off x="1027947" y="3577031"/>
            <a:ext cx="5302915" cy="652935"/>
          </a:xfrm>
          <a:prstGeom prst="rect">
            <a:avLst/>
          </a:prstGeom>
        </p:spPr>
        <p:txBody>
          <a:bodyPr vert="horz" lIns="91440" tIns="45720" rIns="91440" bIns="45720" rtlCol="0" anchor="b">
            <a:noAutofit/>
          </a:bodyPr>
          <a:lstStyle>
            <a:lvl1pPr algn="ctr" defTabSz="822958" rtl="0" eaLnBrk="1" latinLnBrk="0" hangingPunct="1">
              <a:lnSpc>
                <a:spcPct val="90000"/>
              </a:lnSpc>
              <a:spcBef>
                <a:spcPct val="0"/>
              </a:spcBef>
              <a:buNone/>
              <a:defRPr sz="5400" kern="1200">
                <a:solidFill>
                  <a:schemeClr val="tx1"/>
                </a:solidFill>
                <a:latin typeface="+mj-lt"/>
                <a:ea typeface="+mj-ea"/>
                <a:cs typeface="+mj-cs"/>
              </a:defRPr>
            </a:lvl1pPr>
          </a:lstStyle>
          <a:p>
            <a:pPr marL="0" marR="0" lvl="0" indent="0" algn="ctr" defTabSz="822958"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8FA968"/>
                </a:solidFill>
                <a:effectLst/>
                <a:uLnTx/>
                <a:uFillTx/>
                <a:latin typeface="Calibri Light" panose="020F0302020204030204"/>
                <a:ea typeface="+mj-ea"/>
                <a:cs typeface="+mj-cs"/>
              </a:rPr>
              <a:t>The Predictive Brain</a:t>
            </a:r>
            <a:endParaRPr kumimoji="0" lang="nb-NO" sz="4800" b="1" i="0" u="none" strike="noStrike" kern="1200" cap="none" spc="0" normalizeH="0" baseline="0" noProof="0" dirty="0">
              <a:ln>
                <a:noFill/>
              </a:ln>
              <a:solidFill>
                <a:srgbClr val="8FA968"/>
              </a:solidFill>
              <a:effectLst/>
              <a:uLnTx/>
              <a:uFillTx/>
              <a:latin typeface="Calibri Light" panose="020F0302020204030204"/>
              <a:ea typeface="+mj-ea"/>
              <a:cs typeface="+mj-cs"/>
            </a:endParaRPr>
          </a:p>
        </p:txBody>
      </p:sp>
      <p:sp>
        <p:nvSpPr>
          <p:cNvPr id="56" name="TextBox 55">
            <a:extLst>
              <a:ext uri="{FF2B5EF4-FFF2-40B4-BE49-F238E27FC236}">
                <a16:creationId xmlns:a16="http://schemas.microsoft.com/office/drawing/2014/main" id="{1E9AD18B-637F-4901-B909-C27B3CFE9B31}"/>
              </a:ext>
            </a:extLst>
          </p:cNvPr>
          <p:cNvSpPr txBox="1"/>
          <p:nvPr/>
        </p:nvSpPr>
        <p:spPr>
          <a:xfrm>
            <a:off x="1266602" y="4710554"/>
            <a:ext cx="5249163"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AD47"/>
                </a:solidFill>
                <a:effectLst/>
                <a:uLnTx/>
                <a:uFillTx/>
                <a:latin typeface="Calibri" panose="020F0502020204030204"/>
                <a:ea typeface="+mn-ea"/>
                <a:cs typeface="+mn-cs"/>
              </a:rPr>
              <a:t>Phylogeny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Evolution by mutations and natural selection will gradually adjust the emotion system and other modules in the survival circuits to produce robust and adaptive behaviour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7" name="Arrow: Curved Right 56">
            <a:extLst>
              <a:ext uri="{FF2B5EF4-FFF2-40B4-BE49-F238E27FC236}">
                <a16:creationId xmlns:a16="http://schemas.microsoft.com/office/drawing/2014/main" id="{C161082F-D6C9-4AD9-9BC0-8044C3ACCCBB}"/>
              </a:ext>
            </a:extLst>
          </p:cNvPr>
          <p:cNvSpPr/>
          <p:nvPr/>
        </p:nvSpPr>
        <p:spPr>
          <a:xfrm>
            <a:off x="405749" y="3790790"/>
            <a:ext cx="665428" cy="1277498"/>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55B0B49-1B89-404D-A24A-7F2CCA06342E}"/>
              </a:ext>
            </a:extLst>
          </p:cNvPr>
          <p:cNvSpPr txBox="1"/>
          <p:nvPr/>
        </p:nvSpPr>
        <p:spPr>
          <a:xfrm>
            <a:off x="1275483" y="5472035"/>
            <a:ext cx="585846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where</a:t>
            </a:r>
            <a:r>
              <a:rPr kumimoji="0" lang="en-GB" sz="1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a:t>
            </a:r>
            <a:r>
              <a:rPr kumimoji="0" lang="en-GB" sz="22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what </a:t>
            </a:r>
            <a:r>
              <a:rPr kumimoji="0" lang="en-GB" sz="2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feels good</a:t>
            </a:r>
          </a:p>
        </p:txBody>
      </p:sp>
      <p:sp>
        <p:nvSpPr>
          <p:cNvPr id="26" name="TextBox 25">
            <a:extLst>
              <a:ext uri="{FF2B5EF4-FFF2-40B4-BE49-F238E27FC236}">
                <a16:creationId xmlns:a16="http://schemas.microsoft.com/office/drawing/2014/main" id="{F5804D8D-4919-4F31-AF9B-B1EF097CF99D}"/>
              </a:ext>
            </a:extLst>
          </p:cNvPr>
          <p:cNvSpPr txBox="1"/>
          <p:nvPr/>
        </p:nvSpPr>
        <p:spPr>
          <a:xfrm>
            <a:off x="8390923" y="5548979"/>
            <a:ext cx="367286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Soylu F 2016. An embodied approach to understanding: making sense of the world through simulated bodily activity.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Front Psychol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7:1914</a:t>
            </a:r>
            <a:endParaRPr kumimoji="0" lang="nb-NO"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5CFE69F6-D2A2-4E94-8D75-9C34E59B4EF9}"/>
              </a:ext>
            </a:extLst>
          </p:cNvPr>
          <p:cNvCxnSpPr>
            <a:cxnSpLocks/>
          </p:cNvCxnSpPr>
          <p:nvPr/>
        </p:nvCxnSpPr>
        <p:spPr>
          <a:xfrm>
            <a:off x="4193908" y="2204915"/>
            <a:ext cx="173505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itle 8">
            <a:extLst>
              <a:ext uri="{FF2B5EF4-FFF2-40B4-BE49-F238E27FC236}">
                <a16:creationId xmlns:a16="http://schemas.microsoft.com/office/drawing/2014/main" id="{0F22C32C-A5E8-4AFD-8BA1-C76116FA268D}"/>
              </a:ext>
            </a:extLst>
          </p:cNvPr>
          <p:cNvSpPr txBox="1">
            <a:spLocks/>
          </p:cNvSpPr>
          <p:nvPr/>
        </p:nvSpPr>
        <p:spPr>
          <a:xfrm>
            <a:off x="603981" y="5866867"/>
            <a:ext cx="4469253" cy="334691"/>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ctr" defTabSz="1219170" rtl="0" eaLnBrk="1" fontAlgn="auto" latinLnBrk="0" hangingPunct="1">
              <a:lnSpc>
                <a:spcPts val="3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is the proper response</a:t>
            </a:r>
            <a:endParaRPr kumimoji="0" lang="en-GB" sz="2200" b="1" i="0" u="none" strike="noStrike" kern="1200" cap="none" spc="0" normalizeH="0" baseline="0" noProof="0" dirty="0">
              <a:ln>
                <a:noFill/>
              </a:ln>
              <a:solidFill>
                <a:srgbClr val="C00000"/>
              </a:solidFill>
              <a:effectLst/>
              <a:uLnTx/>
              <a:uFillTx/>
              <a:latin typeface="Calibri Light" panose="020F0302020204030204"/>
              <a:ea typeface="+mj-ea"/>
              <a:cs typeface="+mj-cs"/>
            </a:endParaRPr>
          </a:p>
        </p:txBody>
      </p:sp>
      <p:sp>
        <p:nvSpPr>
          <p:cNvPr id="50" name="TextBox 49">
            <a:extLst>
              <a:ext uri="{FF2B5EF4-FFF2-40B4-BE49-F238E27FC236}">
                <a16:creationId xmlns:a16="http://schemas.microsoft.com/office/drawing/2014/main" id="{C1DD234D-5A40-4720-A680-A434D6705F1F}"/>
              </a:ext>
            </a:extLst>
          </p:cNvPr>
          <p:cNvSpPr txBox="1"/>
          <p:nvPr/>
        </p:nvSpPr>
        <p:spPr>
          <a:xfrm>
            <a:off x="5928959" y="857813"/>
            <a:ext cx="3297535" cy="1785104"/>
          </a:xfrm>
          <a:prstGeom prst="rect">
            <a:avLst/>
          </a:prstGeom>
          <a:noFill/>
          <a:ln w="254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The animal will use its existing neural circuitry to </a:t>
            </a:r>
            <a:r>
              <a:rPr kumimoji="0" lang="en-GB" sz="2200" b="0" i="1" u="none" strike="noStrike" kern="1200" cap="none" spc="0" normalizeH="0" baseline="0" noProof="0" dirty="0">
                <a:ln>
                  <a:noFill/>
                </a:ln>
                <a:solidFill>
                  <a:srgbClr val="00B050"/>
                </a:solidFill>
                <a:effectLst/>
                <a:uLnTx/>
                <a:uFillTx/>
                <a:latin typeface="Calibri" panose="020F0502020204030204"/>
                <a:ea typeface="+mn-ea"/>
                <a:cs typeface="+mn-cs"/>
              </a:rPr>
              <a:t>predict</a:t>
            </a:r>
            <a:r>
              <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mn-cs"/>
              </a:rPr>
              <a:t> what an expected behavioural outcome would </a:t>
            </a:r>
            <a:r>
              <a:rPr kumimoji="0" lang="en-GB" sz="2200" b="1" i="0" u="none" strike="noStrike" kern="1200" cap="none" spc="0" normalizeH="0" baseline="0" noProof="0" dirty="0">
                <a:ln>
                  <a:noFill/>
                </a:ln>
                <a:solidFill>
                  <a:srgbClr val="00B0F0"/>
                </a:solidFill>
                <a:effectLst/>
                <a:uLnTx/>
                <a:uFillTx/>
                <a:latin typeface="Calibri" panose="020F0502020204030204"/>
                <a:ea typeface="+mn-ea"/>
                <a:cs typeface="+mn-cs"/>
              </a:rPr>
              <a:t>feel like</a:t>
            </a:r>
            <a:r>
              <a:rPr kumimoji="0" lang="en-GB" sz="22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4" name="TextBox 53">
            <a:extLst>
              <a:ext uri="{FF2B5EF4-FFF2-40B4-BE49-F238E27FC236}">
                <a16:creationId xmlns:a16="http://schemas.microsoft.com/office/drawing/2014/main" id="{4C842B2C-410E-4998-A754-AECD061CC6C8}"/>
              </a:ext>
            </a:extLst>
          </p:cNvPr>
          <p:cNvSpPr txBox="1"/>
          <p:nvPr/>
        </p:nvSpPr>
        <p:spPr>
          <a:xfrm>
            <a:off x="1262810" y="4135468"/>
            <a:ext cx="503680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uses </a:t>
            </a:r>
            <a:r>
              <a:rPr kumimoji="0" lang="en-GB" sz="1800" b="1" i="0" u="none" strike="noStrike" kern="1200" cap="none" spc="0" normalizeH="0" baseline="0" noProof="0" dirty="0">
                <a:ln>
                  <a:noFill/>
                </a:ln>
                <a:solidFill>
                  <a:srgbClr val="00B0F0"/>
                </a:solidFill>
                <a:effectLst/>
                <a:uLnTx/>
                <a:uFillTx/>
                <a:latin typeface="Calibri" panose="020F0502020204030204"/>
                <a:ea typeface="+mn-ea"/>
                <a:cs typeface="+mn-cs"/>
              </a:rPr>
              <a:t>the emotion system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 evaluate the value of the options available, after proper context is found.</a:t>
            </a:r>
          </a:p>
        </p:txBody>
      </p:sp>
      <p:sp>
        <p:nvSpPr>
          <p:cNvPr id="16" name="Arrow: Curved Left 15">
            <a:extLst>
              <a:ext uri="{FF2B5EF4-FFF2-40B4-BE49-F238E27FC236}">
                <a16:creationId xmlns:a16="http://schemas.microsoft.com/office/drawing/2014/main" id="{80AB1D72-60D1-4E6C-BDBD-B3C96F73CA43}"/>
              </a:ext>
            </a:extLst>
          </p:cNvPr>
          <p:cNvSpPr/>
          <p:nvPr/>
        </p:nvSpPr>
        <p:spPr>
          <a:xfrm rot="830657">
            <a:off x="7401566" y="2420275"/>
            <a:ext cx="1417138" cy="3881177"/>
          </a:xfrm>
          <a:prstGeom prst="curvedLeftArrow">
            <a:avLst/>
          </a:prstGeom>
          <a:solidFill>
            <a:srgbClr val="00B0F0"/>
          </a:solidFill>
          <a:ln>
            <a:solidFill>
              <a:schemeClr val="accent1">
                <a:lumMod val="60000"/>
                <a:lumOff val="40000"/>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4" name="Picture 23"/>
          <p:cNvPicPr>
            <a:picLocks noChangeAspect="1"/>
          </p:cNvPicPr>
          <p:nvPr/>
        </p:nvPicPr>
        <p:blipFill>
          <a:blip r:embed="rId2"/>
          <a:stretch>
            <a:fillRect/>
          </a:stretch>
        </p:blipFill>
        <p:spPr>
          <a:xfrm>
            <a:off x="874717" y="560447"/>
            <a:ext cx="4469253" cy="2355417"/>
          </a:xfrm>
          <a:prstGeom prst="rect">
            <a:avLst/>
          </a:prstGeom>
          <a:solidFill>
            <a:schemeClr val="bg1">
              <a:alpha val="50000"/>
            </a:schemeClr>
          </a:solidFill>
        </p:spPr>
      </p:pic>
      <p:sp>
        <p:nvSpPr>
          <p:cNvPr id="8" name="TextBox 7"/>
          <p:cNvSpPr txBox="1"/>
          <p:nvPr/>
        </p:nvSpPr>
        <p:spPr>
          <a:xfrm>
            <a:off x="2019527" y="2839815"/>
            <a:ext cx="1978427" cy="373820"/>
          </a:xfrm>
          <a:prstGeom prst="rect">
            <a:avLst/>
          </a:prstGeom>
          <a:solidFill>
            <a:schemeClr val="bg1">
              <a:alpha val="50000"/>
            </a:schemeClr>
          </a:solidFill>
        </p:spPr>
        <p:txBody>
          <a:bodyPr wrap="none" rtlCol="0">
            <a:spAutoFit/>
          </a:bodyPr>
          <a:lstStyle/>
          <a:p>
            <a:pPr marL="0" marR="0" lvl="0" indent="0" algn="r" defTabSz="348386" rtl="0" eaLnBrk="1" fontAlgn="auto" latinLnBrk="0" hangingPunct="1">
              <a:lnSpc>
                <a:spcPct val="100000"/>
              </a:lnSpc>
              <a:spcBef>
                <a:spcPts val="0"/>
              </a:spcBef>
              <a:spcAft>
                <a:spcPts val="0"/>
              </a:spcAft>
              <a:buClrTx/>
              <a:buSzTx/>
              <a:buFontTx/>
              <a:buNone/>
              <a:tabLst/>
              <a:defRPr/>
            </a:pPr>
            <a:r>
              <a:rPr kumimoji="0" lang="en-GB" sz="1829" b="1" i="0" u="none" strike="noStrike" kern="1200" cap="none" spc="0" normalizeH="0" baseline="0" noProof="0" dirty="0">
                <a:ln>
                  <a:noFill/>
                </a:ln>
                <a:solidFill>
                  <a:prstClr val="black"/>
                </a:solidFill>
                <a:effectLst/>
                <a:uLnTx/>
                <a:uFillTx/>
                <a:latin typeface="Calibri Light" panose="020F0302020204030204"/>
                <a:ea typeface="+mn-ea"/>
                <a:cs typeface="Times New Roman" pitchFamily="18" charset="0"/>
              </a:rPr>
              <a:t>decision and action</a:t>
            </a:r>
          </a:p>
        </p:txBody>
      </p:sp>
      <p:sp>
        <p:nvSpPr>
          <p:cNvPr id="15" name="Arrow: Curved Right 14">
            <a:extLst>
              <a:ext uri="{FF2B5EF4-FFF2-40B4-BE49-F238E27FC236}">
                <a16:creationId xmlns:a16="http://schemas.microsoft.com/office/drawing/2014/main" id="{EB4197D0-20C2-4106-852F-69EF5B9638C6}"/>
              </a:ext>
            </a:extLst>
          </p:cNvPr>
          <p:cNvSpPr/>
          <p:nvPr/>
        </p:nvSpPr>
        <p:spPr>
          <a:xfrm rot="2840118">
            <a:off x="4457888" y="1060133"/>
            <a:ext cx="535544" cy="2953175"/>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047815C-B0F4-6C10-8F1F-230698489606}"/>
              </a:ext>
            </a:extLst>
          </p:cNvPr>
          <p:cNvSpPr txBox="1"/>
          <p:nvPr/>
        </p:nvSpPr>
        <p:spPr>
          <a:xfrm>
            <a:off x="1102289" y="6275540"/>
            <a:ext cx="6186037" cy="584775"/>
          </a:xfrm>
          <a:prstGeom prst="rect">
            <a:avLst/>
          </a:prstGeom>
          <a:solidFill>
            <a:schemeClr val="bg1"/>
          </a:solidFill>
          <a:ln>
            <a:noFill/>
          </a:ln>
        </p:spPr>
        <p:txBody>
          <a:bodyPr wrap="square" rtlCol="0">
            <a:spAutoFit/>
          </a:bodyPr>
          <a:lstStyle/>
          <a:p>
            <a:r>
              <a:rPr lang="en-US" sz="3200" b="1" dirty="0"/>
              <a:t>max (fitness) = max (wellbeing)   </a:t>
            </a:r>
          </a:p>
        </p:txBody>
      </p:sp>
      <p:sp>
        <p:nvSpPr>
          <p:cNvPr id="3" name="Arrow: Curved Right 2">
            <a:extLst>
              <a:ext uri="{FF2B5EF4-FFF2-40B4-BE49-F238E27FC236}">
                <a16:creationId xmlns:a16="http://schemas.microsoft.com/office/drawing/2014/main" id="{F849D5CF-C83D-62C1-7A7C-16BEF88DBCAE}"/>
              </a:ext>
            </a:extLst>
          </p:cNvPr>
          <p:cNvSpPr/>
          <p:nvPr/>
        </p:nvSpPr>
        <p:spPr>
          <a:xfrm>
            <a:off x="358684" y="5943214"/>
            <a:ext cx="665428" cy="806094"/>
          </a:xfrm>
          <a:prstGeom prst="curv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500"/>
                                  </p:stCondLst>
                                  <p:childTnLst>
                                    <p:set>
                                      <p:cBhvr>
                                        <p:cTn id="41" dur="1" fill="hold">
                                          <p:stCondLst>
                                            <p:cond delay="0"/>
                                          </p:stCondLst>
                                        </p:cTn>
                                        <p:tgtEl>
                                          <p:spTgt spid="3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3" grpId="0"/>
      <p:bldP spid="56" grpId="0"/>
      <p:bldP spid="57" grpId="0" animBg="1"/>
      <p:bldP spid="25" grpId="0"/>
      <p:bldP spid="26" grpId="0"/>
      <p:bldP spid="34" grpId="0"/>
      <p:bldP spid="50" grpId="0" animBg="1"/>
      <p:bldP spid="54" grpId="0"/>
      <p:bldP spid="16" grpId="0" animBg="1"/>
      <p:bldP spid="15" grpId="0" animBg="1"/>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FD1549F0-2017-39A5-9351-787A3D547C74}"/>
              </a:ext>
            </a:extLst>
          </p:cNvPr>
          <p:cNvCxnSpPr/>
          <p:nvPr/>
        </p:nvCxnSpPr>
        <p:spPr>
          <a:xfrm>
            <a:off x="1020871" y="595041"/>
            <a:ext cx="0" cy="2041451"/>
          </a:xfrm>
          <a:prstGeom prst="line">
            <a:avLst/>
          </a:prstGeom>
          <a:noFill/>
          <a:ln w="25400" cap="flat" cmpd="sng" algn="ctr">
            <a:solidFill>
              <a:sysClr val="windowText" lastClr="000000"/>
            </a:solidFill>
            <a:prstDash val="solid"/>
          </a:ln>
          <a:effectLst/>
        </p:spPr>
      </p:cxnSp>
      <p:cxnSp>
        <p:nvCxnSpPr>
          <p:cNvPr id="30" name="Straight Connector 29">
            <a:extLst>
              <a:ext uri="{FF2B5EF4-FFF2-40B4-BE49-F238E27FC236}">
                <a16:creationId xmlns:a16="http://schemas.microsoft.com/office/drawing/2014/main" id="{CBFF7830-966C-BF4F-67B7-088FFEDC0658}"/>
              </a:ext>
            </a:extLst>
          </p:cNvPr>
          <p:cNvCxnSpPr/>
          <p:nvPr/>
        </p:nvCxnSpPr>
        <p:spPr>
          <a:xfrm>
            <a:off x="2193996" y="595041"/>
            <a:ext cx="0" cy="2041451"/>
          </a:xfrm>
          <a:prstGeom prst="line">
            <a:avLst/>
          </a:prstGeom>
          <a:noFill/>
          <a:ln w="25400" cap="flat" cmpd="sng" algn="ctr">
            <a:solidFill>
              <a:sysClr val="windowText" lastClr="000000"/>
            </a:solidFill>
            <a:prstDash val="solid"/>
          </a:ln>
          <a:effectLst/>
        </p:spPr>
      </p:cxnSp>
      <p:cxnSp>
        <p:nvCxnSpPr>
          <p:cNvPr id="31" name="Straight Connector 30">
            <a:extLst>
              <a:ext uri="{FF2B5EF4-FFF2-40B4-BE49-F238E27FC236}">
                <a16:creationId xmlns:a16="http://schemas.microsoft.com/office/drawing/2014/main" id="{98811EF8-D79F-616F-A1CF-7C47E6335733}"/>
              </a:ext>
            </a:extLst>
          </p:cNvPr>
          <p:cNvCxnSpPr/>
          <p:nvPr/>
        </p:nvCxnSpPr>
        <p:spPr>
          <a:xfrm>
            <a:off x="4218456" y="595041"/>
            <a:ext cx="0" cy="2041451"/>
          </a:xfrm>
          <a:prstGeom prst="line">
            <a:avLst/>
          </a:prstGeom>
          <a:noFill/>
          <a:ln w="25400" cap="flat" cmpd="sng" algn="ctr">
            <a:solidFill>
              <a:sysClr val="windowText" lastClr="000000"/>
            </a:solidFill>
            <a:prstDash val="solid"/>
          </a:ln>
          <a:effectLst/>
        </p:spPr>
      </p:cxnSp>
      <p:sp>
        <p:nvSpPr>
          <p:cNvPr id="32" name="Arrow: Down 31">
            <a:extLst>
              <a:ext uri="{FF2B5EF4-FFF2-40B4-BE49-F238E27FC236}">
                <a16:creationId xmlns:a16="http://schemas.microsoft.com/office/drawing/2014/main" id="{051CFD79-B641-B830-2F57-6E602C04C006}"/>
              </a:ext>
            </a:extLst>
          </p:cNvPr>
          <p:cNvSpPr/>
          <p:nvPr/>
        </p:nvSpPr>
        <p:spPr>
          <a:xfrm rot="20939945">
            <a:off x="2811004" y="70005"/>
            <a:ext cx="83127" cy="758721"/>
          </a:xfrm>
          <a:prstGeom prst="down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33" name="Arrow: Down 32">
            <a:extLst>
              <a:ext uri="{FF2B5EF4-FFF2-40B4-BE49-F238E27FC236}">
                <a16:creationId xmlns:a16="http://schemas.microsoft.com/office/drawing/2014/main" id="{250B3621-05A9-B70F-EE9F-45456ABC50C7}"/>
              </a:ext>
            </a:extLst>
          </p:cNvPr>
          <p:cNvSpPr/>
          <p:nvPr/>
        </p:nvSpPr>
        <p:spPr>
          <a:xfrm>
            <a:off x="3045331" y="13026"/>
            <a:ext cx="83127" cy="758721"/>
          </a:xfrm>
          <a:prstGeom prst="down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34" name="Arrow: Down 33">
            <a:extLst>
              <a:ext uri="{FF2B5EF4-FFF2-40B4-BE49-F238E27FC236}">
                <a16:creationId xmlns:a16="http://schemas.microsoft.com/office/drawing/2014/main" id="{65CDD497-6BA9-C4E3-0B84-90E73B04AA6B}"/>
              </a:ext>
            </a:extLst>
          </p:cNvPr>
          <p:cNvSpPr/>
          <p:nvPr/>
        </p:nvSpPr>
        <p:spPr>
          <a:xfrm rot="794573">
            <a:off x="3293828" y="68476"/>
            <a:ext cx="83127" cy="758721"/>
          </a:xfrm>
          <a:prstGeom prst="down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0E83A553-459A-A2E0-D45E-52D8ED10AE37}"/>
              </a:ext>
            </a:extLst>
          </p:cNvPr>
          <p:cNvSpPr/>
          <p:nvPr/>
        </p:nvSpPr>
        <p:spPr>
          <a:xfrm rot="1267464">
            <a:off x="3585393" y="117774"/>
            <a:ext cx="72827" cy="813908"/>
          </a:xfrm>
          <a:prstGeom prst="down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36" name="Arrow: Down 35">
            <a:extLst>
              <a:ext uri="{FF2B5EF4-FFF2-40B4-BE49-F238E27FC236}">
                <a16:creationId xmlns:a16="http://schemas.microsoft.com/office/drawing/2014/main" id="{6AD0EC55-8DE8-E7B7-E10F-5C2A5D066C89}"/>
              </a:ext>
            </a:extLst>
          </p:cNvPr>
          <p:cNvSpPr/>
          <p:nvPr/>
        </p:nvSpPr>
        <p:spPr>
          <a:xfrm rot="20010002">
            <a:off x="2487790" y="161903"/>
            <a:ext cx="83127" cy="758721"/>
          </a:xfrm>
          <a:prstGeom prst="down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pic>
        <p:nvPicPr>
          <p:cNvPr id="37" name="Picture 36">
            <a:extLst>
              <a:ext uri="{FF2B5EF4-FFF2-40B4-BE49-F238E27FC236}">
                <a16:creationId xmlns:a16="http://schemas.microsoft.com/office/drawing/2014/main" id="{51E3E80B-3AD3-AC48-98ED-AE982D01CC18}"/>
              </a:ext>
            </a:extLst>
          </p:cNvPr>
          <p:cNvPicPr>
            <a:picLocks noChangeAspect="1"/>
          </p:cNvPicPr>
          <p:nvPr/>
        </p:nvPicPr>
        <p:blipFill>
          <a:blip r:embed="rId2"/>
          <a:stretch>
            <a:fillRect/>
          </a:stretch>
        </p:blipFill>
        <p:spPr>
          <a:xfrm>
            <a:off x="2569487" y="1217886"/>
            <a:ext cx="1117942" cy="852053"/>
          </a:xfrm>
          <a:prstGeom prst="rect">
            <a:avLst/>
          </a:prstGeom>
          <a:pattFill prst="pct5">
            <a:fgClr>
              <a:srgbClr val="DB3F3D"/>
            </a:fgClr>
            <a:bgClr>
              <a:srgbClr val="FFFFFF"/>
            </a:bgClr>
          </a:pattFill>
        </p:spPr>
      </p:pic>
      <p:sp>
        <p:nvSpPr>
          <p:cNvPr id="38" name="Arrow: Curved Right 37">
            <a:extLst>
              <a:ext uri="{FF2B5EF4-FFF2-40B4-BE49-F238E27FC236}">
                <a16:creationId xmlns:a16="http://schemas.microsoft.com/office/drawing/2014/main" id="{7D8A3A9E-406A-E67F-D8CE-A6E5EA89D364}"/>
              </a:ext>
            </a:extLst>
          </p:cNvPr>
          <p:cNvSpPr/>
          <p:nvPr/>
        </p:nvSpPr>
        <p:spPr>
          <a:xfrm rot="6965891">
            <a:off x="3031866" y="1152328"/>
            <a:ext cx="159077" cy="410135"/>
          </a:xfrm>
          <a:prstGeom prst="curvedRight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Arial"/>
              <a:ea typeface="+mn-ea"/>
              <a:cs typeface="+mn-cs"/>
            </a:endParaRPr>
          </a:p>
        </p:txBody>
      </p:sp>
      <p:sp>
        <p:nvSpPr>
          <p:cNvPr id="39" name="Arrow: Curved Left 38">
            <a:extLst>
              <a:ext uri="{FF2B5EF4-FFF2-40B4-BE49-F238E27FC236}">
                <a16:creationId xmlns:a16="http://schemas.microsoft.com/office/drawing/2014/main" id="{CA4F1006-3C00-8C1D-43EB-E0C85FB5E5DE}"/>
              </a:ext>
            </a:extLst>
          </p:cNvPr>
          <p:cNvSpPr/>
          <p:nvPr/>
        </p:nvSpPr>
        <p:spPr>
          <a:xfrm rot="8017268">
            <a:off x="2627332" y="1550635"/>
            <a:ext cx="171953" cy="415284"/>
          </a:xfrm>
          <a:prstGeom prst="curvedLeftArrow">
            <a:avLst/>
          </a:prstGeom>
          <a:solidFill>
            <a:srgbClr val="DB3F3D"/>
          </a:solidFill>
          <a:ln w="25400" cap="flat" cmpd="sng" algn="ctr">
            <a:solidFill>
              <a:srgbClr val="DB3F3D">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42C7EAD9-ADF6-3423-D780-39C66E67C305}"/>
              </a:ext>
            </a:extLst>
          </p:cNvPr>
          <p:cNvSpPr txBox="1"/>
          <p:nvPr/>
        </p:nvSpPr>
        <p:spPr>
          <a:xfrm>
            <a:off x="6299928" y="2178698"/>
            <a:ext cx="954107" cy="369332"/>
          </a:xfrm>
          <a:prstGeom prst="rect">
            <a:avLst/>
          </a:prstGeom>
          <a:solidFill>
            <a:srgbClr val="FFFFFF"/>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a:ea typeface="+mn-ea"/>
                <a:cs typeface="+mn-cs"/>
              </a:rPr>
              <a:t>            </a:t>
            </a:r>
            <a:endParaRPr kumimoji="0" lang="nb-NO" sz="1800" b="0" i="0" u="none" strike="noStrike" kern="0" cap="none" spc="0" normalizeH="0" baseline="0" noProof="0" dirty="0">
              <a:ln>
                <a:noFill/>
              </a:ln>
              <a:solidFill>
                <a:prstClr val="black"/>
              </a:solidFill>
              <a:effectLst/>
              <a:uLnTx/>
              <a:uFillTx/>
              <a:latin typeface="Arial"/>
              <a:ea typeface="+mn-ea"/>
              <a:cs typeface="+mn-cs"/>
            </a:endParaRPr>
          </a:p>
        </p:txBody>
      </p:sp>
      <p:cxnSp>
        <p:nvCxnSpPr>
          <p:cNvPr id="42" name="Straight Connector 41">
            <a:extLst>
              <a:ext uri="{FF2B5EF4-FFF2-40B4-BE49-F238E27FC236}">
                <a16:creationId xmlns:a16="http://schemas.microsoft.com/office/drawing/2014/main" id="{9460A1E1-91AF-D13C-B1D2-7DF291540FC8}"/>
              </a:ext>
            </a:extLst>
          </p:cNvPr>
          <p:cNvCxnSpPr/>
          <p:nvPr/>
        </p:nvCxnSpPr>
        <p:spPr>
          <a:xfrm>
            <a:off x="5391581" y="595041"/>
            <a:ext cx="0" cy="2041451"/>
          </a:xfrm>
          <a:prstGeom prst="line">
            <a:avLst/>
          </a:prstGeom>
          <a:noFill/>
          <a:ln w="25400" cap="flat" cmpd="sng" algn="ctr">
            <a:solidFill>
              <a:sysClr val="windowText" lastClr="000000"/>
            </a:solidFill>
            <a:prstDash val="solid"/>
          </a:ln>
          <a:effectLst/>
        </p:spPr>
      </p:cxnSp>
      <p:sp>
        <p:nvSpPr>
          <p:cNvPr id="43" name="Arrow: Down 42">
            <a:extLst>
              <a:ext uri="{FF2B5EF4-FFF2-40B4-BE49-F238E27FC236}">
                <a16:creationId xmlns:a16="http://schemas.microsoft.com/office/drawing/2014/main" id="{F37C5B30-45C7-4C7D-33C3-8155778C40C4}"/>
              </a:ext>
            </a:extLst>
          </p:cNvPr>
          <p:cNvSpPr/>
          <p:nvPr/>
        </p:nvSpPr>
        <p:spPr>
          <a:xfrm rot="15036209">
            <a:off x="4122278" y="976233"/>
            <a:ext cx="72827" cy="813908"/>
          </a:xfrm>
          <a:prstGeom prst="downArrow">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44" name="Arrow: Down 43">
            <a:extLst>
              <a:ext uri="{FF2B5EF4-FFF2-40B4-BE49-F238E27FC236}">
                <a16:creationId xmlns:a16="http://schemas.microsoft.com/office/drawing/2014/main" id="{C9A78FB2-805E-2A00-1807-72168B3C37DB}"/>
              </a:ext>
            </a:extLst>
          </p:cNvPr>
          <p:cNvSpPr/>
          <p:nvPr/>
        </p:nvSpPr>
        <p:spPr>
          <a:xfrm rot="16200000">
            <a:off x="4103355" y="1316057"/>
            <a:ext cx="72827" cy="813908"/>
          </a:xfrm>
          <a:prstGeom prst="downArrow">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D50E4C24-B141-2EBD-D7DB-9FD281ED4E71}"/>
              </a:ext>
            </a:extLst>
          </p:cNvPr>
          <p:cNvSpPr/>
          <p:nvPr/>
        </p:nvSpPr>
        <p:spPr>
          <a:xfrm rot="16991113">
            <a:off x="4091054" y="1627461"/>
            <a:ext cx="72827" cy="813908"/>
          </a:xfrm>
          <a:prstGeom prst="downArrow">
            <a:avLst/>
          </a:prstGeom>
          <a:solidFill>
            <a:srgbClr val="0070C0"/>
          </a:solidFill>
          <a:ln w="25400" cap="flat" cmpd="sng" algn="ctr">
            <a:solidFill>
              <a:srgbClr val="0070C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rgbClr val="FFFFFF"/>
              </a:solidFill>
              <a:effectLst/>
              <a:uLnTx/>
              <a:uFillTx/>
              <a:latin typeface="Arial"/>
              <a:ea typeface="+mn-ea"/>
              <a:cs typeface="+mn-cs"/>
            </a:endParaRPr>
          </a:p>
        </p:txBody>
      </p:sp>
      <p:sp>
        <p:nvSpPr>
          <p:cNvPr id="46" name="TextBox 45">
            <a:extLst>
              <a:ext uri="{FF2B5EF4-FFF2-40B4-BE49-F238E27FC236}">
                <a16:creationId xmlns:a16="http://schemas.microsoft.com/office/drawing/2014/main" id="{F50DB0DF-0040-42C3-E401-C58691852883}"/>
              </a:ext>
            </a:extLst>
          </p:cNvPr>
          <p:cNvSpPr txBox="1"/>
          <p:nvPr/>
        </p:nvSpPr>
        <p:spPr>
          <a:xfrm>
            <a:off x="4575331" y="1038924"/>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47" name="TextBox 46">
            <a:extLst>
              <a:ext uri="{FF2B5EF4-FFF2-40B4-BE49-F238E27FC236}">
                <a16:creationId xmlns:a16="http://schemas.microsoft.com/office/drawing/2014/main" id="{9763B2BD-EA91-F368-24AD-AB26F7384626}"/>
              </a:ext>
            </a:extLst>
          </p:cNvPr>
          <p:cNvSpPr txBox="1"/>
          <p:nvPr/>
        </p:nvSpPr>
        <p:spPr>
          <a:xfrm>
            <a:off x="4549761" y="1911274"/>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48" name="TextBox 47">
            <a:extLst>
              <a:ext uri="{FF2B5EF4-FFF2-40B4-BE49-F238E27FC236}">
                <a16:creationId xmlns:a16="http://schemas.microsoft.com/office/drawing/2014/main" id="{2F5849B5-80EB-64B5-EF00-B4821F5B3313}"/>
              </a:ext>
            </a:extLst>
          </p:cNvPr>
          <p:cNvSpPr txBox="1"/>
          <p:nvPr/>
        </p:nvSpPr>
        <p:spPr>
          <a:xfrm>
            <a:off x="4575331" y="1522474"/>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a:ea typeface="+mn-ea"/>
                <a:cs typeface="+mn-cs"/>
              </a:rPr>
              <a:t>?</a:t>
            </a:r>
            <a:endParaRPr kumimoji="0" lang="nb-NO" sz="1800" b="1" i="0" u="none" strike="noStrike" kern="1200" cap="none" spc="0" normalizeH="0" baseline="0" noProof="0" dirty="0">
              <a:ln>
                <a:noFill/>
              </a:ln>
              <a:solidFill>
                <a:srgbClr val="0070C0"/>
              </a:solidFill>
              <a:effectLst/>
              <a:uLnTx/>
              <a:uFillTx/>
              <a:latin typeface="Arial"/>
              <a:ea typeface="+mn-ea"/>
              <a:cs typeface="+mn-cs"/>
            </a:endParaRPr>
          </a:p>
        </p:txBody>
      </p:sp>
      <p:sp>
        <p:nvSpPr>
          <p:cNvPr id="50" name="TextBox 49">
            <a:extLst>
              <a:ext uri="{FF2B5EF4-FFF2-40B4-BE49-F238E27FC236}">
                <a16:creationId xmlns:a16="http://schemas.microsoft.com/office/drawing/2014/main" id="{FCAFC29B-714D-8F90-4B0C-39C68446202B}"/>
              </a:ext>
            </a:extLst>
          </p:cNvPr>
          <p:cNvSpPr txBox="1"/>
          <p:nvPr/>
        </p:nvSpPr>
        <p:spPr>
          <a:xfrm>
            <a:off x="5487212" y="69922"/>
            <a:ext cx="6704787" cy="1487458"/>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533" b="1" i="0" u="none" strike="noStrike" kern="1200" cap="none" spc="0" normalizeH="0" baseline="0" noProof="0" dirty="0">
                <a:ln>
                  <a:noFill/>
                </a:ln>
                <a:solidFill>
                  <a:srgbClr val="8FA968"/>
                </a:solidFill>
                <a:effectLst/>
                <a:uLnTx/>
                <a:uFillTx/>
                <a:latin typeface="Arial"/>
                <a:ea typeface="+mn-ea"/>
                <a:cs typeface="+mn-cs"/>
              </a:rPr>
              <a:t>Prediction error: learning from mistakes</a:t>
            </a:r>
          </a:p>
        </p:txBody>
      </p:sp>
      <p:pic>
        <p:nvPicPr>
          <p:cNvPr id="51" name="Picture 50">
            <a:extLst>
              <a:ext uri="{FF2B5EF4-FFF2-40B4-BE49-F238E27FC236}">
                <a16:creationId xmlns:a16="http://schemas.microsoft.com/office/drawing/2014/main" id="{E1D76C59-F35D-A445-D5E5-C280A169C0A9}"/>
              </a:ext>
            </a:extLst>
          </p:cNvPr>
          <p:cNvPicPr>
            <a:picLocks noChangeAspect="1"/>
          </p:cNvPicPr>
          <p:nvPr/>
        </p:nvPicPr>
        <p:blipFill>
          <a:blip r:embed="rId3"/>
          <a:stretch>
            <a:fillRect/>
          </a:stretch>
        </p:blipFill>
        <p:spPr>
          <a:xfrm>
            <a:off x="4842538" y="2319810"/>
            <a:ext cx="7484608" cy="4227947"/>
          </a:xfrm>
          <a:prstGeom prst="rect">
            <a:avLst/>
          </a:prstGeom>
        </p:spPr>
      </p:pic>
      <p:sp>
        <p:nvSpPr>
          <p:cNvPr id="52" name="TextBox 51">
            <a:extLst>
              <a:ext uri="{FF2B5EF4-FFF2-40B4-BE49-F238E27FC236}">
                <a16:creationId xmlns:a16="http://schemas.microsoft.com/office/drawing/2014/main" id="{70349643-B635-9B1D-1257-4823A30AAE80}"/>
              </a:ext>
            </a:extLst>
          </p:cNvPr>
          <p:cNvSpPr txBox="1"/>
          <p:nvPr/>
        </p:nvSpPr>
        <p:spPr>
          <a:xfrm>
            <a:off x="109289" y="4221509"/>
            <a:ext cx="3956520"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Budaev S &amp; al </a:t>
            </a:r>
            <a:r>
              <a:rPr kumimoji="0" lang="en-GB" sz="20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2020</a:t>
            </a:r>
            <a:r>
              <a:rPr kumimoji="0" lang="nb-NO"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Computational animal welfare: Towards cognitive architecture models of animal sentience, emotion and wellbeing.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 Soc Open Sci </a:t>
            </a: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7:201886 </a:t>
            </a:r>
            <a:endPar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3" name="Picture 52">
            <a:extLst>
              <a:ext uri="{FF2B5EF4-FFF2-40B4-BE49-F238E27FC236}">
                <a16:creationId xmlns:a16="http://schemas.microsoft.com/office/drawing/2014/main" id="{8D95AD40-2D86-011F-FB1D-56FDD064E910}"/>
              </a:ext>
            </a:extLst>
          </p:cNvPr>
          <p:cNvPicPr>
            <a:picLocks noChangeAspect="1"/>
          </p:cNvPicPr>
          <p:nvPr/>
        </p:nvPicPr>
        <p:blipFill rotWithShape="1">
          <a:blip r:embed="rId4"/>
          <a:srcRect l="36270" r="25134"/>
          <a:stretch/>
        </p:blipFill>
        <p:spPr>
          <a:xfrm>
            <a:off x="-377534" y="1124297"/>
            <a:ext cx="4705556" cy="1239067"/>
          </a:xfrm>
          <a:prstGeom prst="rect">
            <a:avLst/>
          </a:prstGeom>
        </p:spPr>
      </p:pic>
    </p:spTree>
    <p:extLst>
      <p:ext uri="{BB962C8B-B14F-4D97-AF65-F5344CB8AC3E}">
        <p14:creationId xmlns:p14="http://schemas.microsoft.com/office/powerpoint/2010/main" val="19630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60B2460-D2E0-3E26-C38B-993E7755F0AA}"/>
              </a:ext>
            </a:extLst>
          </p:cNvPr>
          <p:cNvGraphicFramePr>
            <a:graphicFrameLocks noChangeAspect="1"/>
          </p:cNvGraphicFramePr>
          <p:nvPr>
            <p:extLst>
              <p:ext uri="{D42A27DB-BD31-4B8C-83A1-F6EECF244321}">
                <p14:modId xmlns:p14="http://schemas.microsoft.com/office/powerpoint/2010/main" val="4059371866"/>
              </p:ext>
            </p:extLst>
          </p:nvPr>
        </p:nvGraphicFramePr>
        <p:xfrm>
          <a:off x="632407" y="1865155"/>
          <a:ext cx="8017111" cy="4448711"/>
        </p:xfrm>
        <a:graphic>
          <a:graphicData uri="http://schemas.openxmlformats.org/presentationml/2006/ole">
            <mc:AlternateContent xmlns:mc="http://schemas.openxmlformats.org/markup-compatibility/2006">
              <mc:Choice xmlns:v="urn:schemas-microsoft-com:vml" Requires="v">
                <p:oleObj name="Acrobat Document" r:id="rId2" imgW="4857559" imgH="2695296" progId="AcroExch.Document.DC">
                  <p:embed/>
                </p:oleObj>
              </mc:Choice>
              <mc:Fallback>
                <p:oleObj name="Acrobat Document" r:id="rId2" imgW="4857559" imgH="2695296" progId="AcroExch.Document.DC">
                  <p:embed/>
                  <p:pic>
                    <p:nvPicPr>
                      <p:cNvPr id="6" name="Object 5">
                        <a:extLst>
                          <a:ext uri="{FF2B5EF4-FFF2-40B4-BE49-F238E27FC236}">
                            <a16:creationId xmlns:a16="http://schemas.microsoft.com/office/drawing/2014/main" id="{B60B2460-D2E0-3E26-C38B-993E7755F0AA}"/>
                          </a:ext>
                        </a:extLst>
                      </p:cNvPr>
                      <p:cNvPicPr/>
                      <p:nvPr/>
                    </p:nvPicPr>
                    <p:blipFill>
                      <a:blip r:embed="rId3"/>
                      <a:stretch>
                        <a:fillRect/>
                      </a:stretch>
                    </p:blipFill>
                    <p:spPr>
                      <a:xfrm>
                        <a:off x="632407" y="1865155"/>
                        <a:ext cx="8017111" cy="4448711"/>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C22DF738-BD5B-9051-5552-24D1BE736201}"/>
              </a:ext>
            </a:extLst>
          </p:cNvPr>
          <p:cNvSpPr txBox="1"/>
          <p:nvPr/>
        </p:nvSpPr>
        <p:spPr>
          <a:xfrm>
            <a:off x="8649518" y="3164681"/>
            <a:ext cx="3227049" cy="369331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Weidner J, CH Jensen, J Giske, S Eliassen &amp; C Jørgensen 2020. Hormones as adaptive control systems in juvenile fish.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Biol. Open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9:bio046144.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Jensen CH, J Weidner, S Budaev, J Giske, C Jørgensen &amp; S Eliassen 2021. Hormonal adjustments to future expectations impact growth and survival in juvenile fish. </a:t>
            </a:r>
            <a:r>
              <a:rPr kumimoji="0" lang="en-GB" sz="1800" b="0" i="1"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Oikos </a:t>
            </a:r>
            <a:r>
              <a:rPr kumimoji="0" lang="en-GB" sz="18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130:41-51 </a:t>
            </a: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 name="Title 1">
            <a:extLst>
              <a:ext uri="{FF2B5EF4-FFF2-40B4-BE49-F238E27FC236}">
                <a16:creationId xmlns:a16="http://schemas.microsoft.com/office/drawing/2014/main" id="{03F7528F-04E4-2885-6A3B-E1607EF503D1}"/>
              </a:ext>
            </a:extLst>
          </p:cNvPr>
          <p:cNvSpPr>
            <a:spLocks noGrp="1"/>
          </p:cNvSpPr>
          <p:nvPr>
            <p:ph type="title"/>
          </p:nvPr>
        </p:nvSpPr>
        <p:spPr>
          <a:xfrm>
            <a:off x="176981" y="1075586"/>
            <a:ext cx="11838037" cy="652935"/>
          </a:xfrm>
        </p:spPr>
        <p:txBody>
          <a:bodyPr/>
          <a:lstStyle/>
          <a:p>
            <a:r>
              <a:rPr lang="en-US" dirty="0"/>
              <a:t>But a fish is more than cognition: hormones!</a:t>
            </a:r>
            <a:endParaRPr lang="nb-NO" dirty="0"/>
          </a:p>
        </p:txBody>
      </p:sp>
    </p:spTree>
    <p:extLst>
      <p:ext uri="{BB962C8B-B14F-4D97-AF65-F5344CB8AC3E}">
        <p14:creationId xmlns:p14="http://schemas.microsoft.com/office/powerpoint/2010/main" val="3282296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2DF738-BD5B-9051-5552-24D1BE736201}"/>
              </a:ext>
            </a:extLst>
          </p:cNvPr>
          <p:cNvSpPr txBox="1"/>
          <p:nvPr/>
        </p:nvSpPr>
        <p:spPr>
          <a:xfrm>
            <a:off x="213080" y="5551450"/>
            <a:ext cx="11834266" cy="92333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b-NO"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latin typeface="Times New Roman" panose="02020603050405020304" pitchFamily="18" charset="0"/>
                <a:ea typeface="Times New Roman" panose="02020603050405020304" pitchFamily="18" charset="0"/>
              </a:rPr>
              <a:t>Giske, J., G. Huse &amp; Ø. Fiksen 1998. </a:t>
            </a:r>
            <a:r>
              <a:rPr lang="en-US" sz="1800" dirty="0">
                <a:solidFill>
                  <a:srgbClr val="000000"/>
                </a:solidFill>
                <a:effectLst/>
                <a:latin typeface="Times New Roman" panose="02020603050405020304" pitchFamily="18" charset="0"/>
                <a:ea typeface="Times New Roman" panose="02020603050405020304" pitchFamily="18" charset="0"/>
              </a:rPr>
              <a:t>Modelling spatial dynamics of fish. </a:t>
            </a:r>
            <a:r>
              <a:rPr lang="en-US" sz="1800" i="1" dirty="0">
                <a:solidFill>
                  <a:srgbClr val="000000"/>
                </a:solidFill>
                <a:effectLst/>
                <a:latin typeface="Times New Roman" panose="02020603050405020304" pitchFamily="18" charset="0"/>
                <a:ea typeface="Times New Roman" panose="02020603050405020304" pitchFamily="18" charset="0"/>
              </a:rPr>
              <a:t>Reviews in Fish Biology and Fisheries </a:t>
            </a:r>
            <a:r>
              <a:rPr lang="en-US" sz="1800" dirty="0">
                <a:solidFill>
                  <a:srgbClr val="000000"/>
                </a:solidFill>
                <a:effectLst/>
                <a:latin typeface="Times New Roman" panose="02020603050405020304" pitchFamily="18" charset="0"/>
                <a:ea typeface="Times New Roman" panose="02020603050405020304" pitchFamily="18" charset="0"/>
              </a:rPr>
              <a:t>8:57-91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Content Placeholder 2">
            <a:extLst>
              <a:ext uri="{FF2B5EF4-FFF2-40B4-BE49-F238E27FC236}">
                <a16:creationId xmlns:a16="http://schemas.microsoft.com/office/drawing/2014/main" id="{10E8D687-0A26-9BD3-7900-0F5C81F64D29}"/>
              </a:ext>
            </a:extLst>
          </p:cNvPr>
          <p:cNvSpPr>
            <a:spLocks noGrp="1"/>
          </p:cNvSpPr>
          <p:nvPr>
            <p:ph idx="1"/>
          </p:nvPr>
        </p:nvSpPr>
        <p:spPr>
          <a:xfrm>
            <a:off x="1076075" y="1888104"/>
            <a:ext cx="9532640" cy="2205431"/>
          </a:xfrm>
        </p:spPr>
        <p:txBody>
          <a:bodyPr/>
          <a:lstStyle/>
          <a:p>
            <a:r>
              <a:rPr lang="en-US" dirty="0"/>
              <a:t>It is submerged in a pressure field, with internal and external signals and advanced sensors</a:t>
            </a:r>
          </a:p>
          <a:p>
            <a:r>
              <a:rPr lang="en-US" dirty="0"/>
              <a:t>Light, sounds, temperature, chemicals….</a:t>
            </a:r>
          </a:p>
          <a:p>
            <a:endParaRPr lang="en-US" dirty="0"/>
          </a:p>
        </p:txBody>
      </p:sp>
      <p:sp>
        <p:nvSpPr>
          <p:cNvPr id="7" name="Title 1">
            <a:extLst>
              <a:ext uri="{FF2B5EF4-FFF2-40B4-BE49-F238E27FC236}">
                <a16:creationId xmlns:a16="http://schemas.microsoft.com/office/drawing/2014/main" id="{0BE8EFA0-4108-FD81-DA5E-EC2F12E4B517}"/>
              </a:ext>
            </a:extLst>
          </p:cNvPr>
          <p:cNvSpPr txBox="1">
            <a:spLocks/>
          </p:cNvSpPr>
          <p:nvPr/>
        </p:nvSpPr>
        <p:spPr>
          <a:xfrm>
            <a:off x="187614" y="1075585"/>
            <a:ext cx="9532640"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r>
              <a:rPr lang="en-US"/>
              <a:t>But a fish is more than cognition: sensing!</a:t>
            </a:r>
            <a:endParaRPr lang="nb-NO" dirty="0"/>
          </a:p>
        </p:txBody>
      </p:sp>
    </p:spTree>
    <p:extLst>
      <p:ext uri="{BB962C8B-B14F-4D97-AF65-F5344CB8AC3E}">
        <p14:creationId xmlns:p14="http://schemas.microsoft.com/office/powerpoint/2010/main" val="1578005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1B9F84-C710-48A3-28D1-50176BA43130}"/>
              </a:ext>
            </a:extLst>
          </p:cNvPr>
          <p:cNvPicPr>
            <a:picLocks noChangeAspect="1"/>
          </p:cNvPicPr>
          <p:nvPr/>
        </p:nvPicPr>
        <p:blipFill>
          <a:blip r:embed="rId2"/>
          <a:stretch>
            <a:fillRect/>
          </a:stretch>
        </p:blipFill>
        <p:spPr>
          <a:xfrm>
            <a:off x="2025444" y="1103760"/>
            <a:ext cx="9803535" cy="5645279"/>
          </a:xfrm>
          <a:prstGeom prst="rect">
            <a:avLst/>
          </a:prstGeom>
        </p:spPr>
      </p:pic>
      <p:sp>
        <p:nvSpPr>
          <p:cNvPr id="7" name="TextBox 6">
            <a:extLst>
              <a:ext uri="{FF2B5EF4-FFF2-40B4-BE49-F238E27FC236}">
                <a16:creationId xmlns:a16="http://schemas.microsoft.com/office/drawing/2014/main" id="{A1957CB2-E1D3-23BF-2EBB-5F86D3900936}"/>
              </a:ext>
            </a:extLst>
          </p:cNvPr>
          <p:cNvSpPr txBox="1"/>
          <p:nvPr/>
        </p:nvSpPr>
        <p:spPr>
          <a:xfrm>
            <a:off x="-98323" y="108961"/>
            <a:ext cx="12103510" cy="615553"/>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400" b="1" i="0" u="none" strike="noStrike" kern="1200" cap="none" spc="0" normalizeH="0" baseline="0" noProof="0" dirty="0">
                <a:ln>
                  <a:noFill/>
                </a:ln>
                <a:solidFill>
                  <a:srgbClr val="8FA968"/>
                </a:solidFill>
                <a:effectLst/>
                <a:uLnTx/>
                <a:uFillTx/>
                <a:latin typeface="Arial"/>
                <a:ea typeface="+mn-ea"/>
                <a:cs typeface="+mn-cs"/>
              </a:rPr>
              <a:t>Many survival circuits compete for control of behaviour</a:t>
            </a:r>
          </a:p>
        </p:txBody>
      </p:sp>
    </p:spTree>
    <p:extLst>
      <p:ext uri="{BB962C8B-B14F-4D97-AF65-F5344CB8AC3E}">
        <p14:creationId xmlns:p14="http://schemas.microsoft.com/office/powerpoint/2010/main" val="13900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1128920"/>
            <a:ext cx="10515600" cy="1325563"/>
          </a:xfrm>
        </p:spPr>
        <p:txBody>
          <a:bodyPr/>
          <a:lstStyle/>
          <a:p>
            <a:r>
              <a:rPr lang="en-US" dirty="0"/>
              <a:t>3 good reasons to study this</a:t>
            </a:r>
            <a:endParaRPr lang="nb-NO" dirty="0"/>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3" y="2328099"/>
            <a:ext cx="10515600" cy="1781322"/>
          </a:xfrm>
        </p:spPr>
        <p:txBody>
          <a:bodyPr/>
          <a:lstStyle/>
          <a:p>
            <a:r>
              <a:rPr lang="en-US" dirty="0"/>
              <a:t>To understand better what it is to be an animal</a:t>
            </a:r>
          </a:p>
          <a:p>
            <a:r>
              <a:rPr lang="en-US" dirty="0"/>
              <a:t>To advance the theory of animal </a:t>
            </a:r>
            <a:r>
              <a:rPr lang="en-US" dirty="0" err="1"/>
              <a:t>behaviour</a:t>
            </a:r>
            <a:endParaRPr lang="en-US" dirty="0"/>
          </a:p>
          <a:p>
            <a:r>
              <a:rPr lang="en-US" dirty="0"/>
              <a:t>To facilitate responsible (and profitable) aquaculture</a:t>
            </a:r>
            <a:endParaRPr lang="nb-NO" dirty="0"/>
          </a:p>
        </p:txBody>
      </p:sp>
      <p:sp>
        <p:nvSpPr>
          <p:cNvPr id="4" name="Title 1">
            <a:extLst>
              <a:ext uri="{FF2B5EF4-FFF2-40B4-BE49-F238E27FC236}">
                <a16:creationId xmlns:a16="http://schemas.microsoft.com/office/drawing/2014/main" id="{E4A85BD7-2DFE-1398-5773-BEF5D3E4113C}"/>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Light" panose="020F0302020204030204"/>
                <a:ea typeface="+mj-ea"/>
                <a:cs typeface="+mj-cs"/>
              </a:rPr>
              <a:t>What is it like to be an Atlantic salmon?</a:t>
            </a:r>
          </a:p>
        </p:txBody>
      </p:sp>
    </p:spTree>
    <p:extLst>
      <p:ext uri="{BB962C8B-B14F-4D97-AF65-F5344CB8AC3E}">
        <p14:creationId xmlns:p14="http://schemas.microsoft.com/office/powerpoint/2010/main" val="116755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D99927DF-2297-4D48-B767-73E89ADD1832}"/>
              </a:ext>
            </a:extLst>
          </p:cNvPr>
          <p:cNvSpPr txBox="1"/>
          <p:nvPr/>
        </p:nvSpPr>
        <p:spPr>
          <a:xfrm>
            <a:off x="324938" y="4093905"/>
            <a:ext cx="3404482" cy="1754326"/>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Budaev S, TS Kristiansen, J Giske &amp; S Eliassen </a:t>
            </a:r>
            <a:r>
              <a:rPr kumimoji="0" lang="en-GB" sz="1800" b="0" i="0" u="none" strike="noStrike" kern="1200" cap="none" spc="-1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2020</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Computational animal welfare: Towards cognitive architecture models of animal sentience, emotion and wellbeing. </a:t>
            </a:r>
            <a:r>
              <a:rPr kumimoji="0" lang="en-GB"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 Soc Open Sci </a:t>
            </a:r>
            <a:r>
              <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7:201886 </a:t>
            </a: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TextBox 33">
            <a:extLst>
              <a:ext uri="{FF2B5EF4-FFF2-40B4-BE49-F238E27FC236}">
                <a16:creationId xmlns:a16="http://schemas.microsoft.com/office/drawing/2014/main" id="{A335DF50-589B-4CB7-A249-BF036811B6BA}"/>
              </a:ext>
            </a:extLst>
          </p:cNvPr>
          <p:cNvSpPr txBox="1"/>
          <p:nvPr/>
        </p:nvSpPr>
        <p:spPr>
          <a:xfrm>
            <a:off x="226043" y="905911"/>
            <a:ext cx="11027569" cy="156966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The animal’s response to a stimulus depends on its </a:t>
            </a:r>
            <a:r>
              <a:rPr kumimoji="0" lang="en-GB" sz="2400" b="1" i="0" u="none" strike="noStrike" kern="1200" cap="none" spc="0" normalizeH="0" baseline="0" noProof="0" dirty="0">
                <a:ln>
                  <a:noFill/>
                </a:ln>
                <a:solidFill>
                  <a:prstClr val="black"/>
                </a:solidFill>
                <a:effectLst/>
                <a:uLnTx/>
                <a:uFillTx/>
                <a:latin typeface="Arial"/>
                <a:ea typeface="+mn-ea"/>
                <a:cs typeface="+mn-cs"/>
              </a:rPr>
              <a:t>G</a:t>
            </a:r>
            <a:r>
              <a:rPr kumimoji="0" lang="en-GB" sz="2400" b="0" i="0" u="none" strike="noStrike" kern="1200" cap="none" spc="0" normalizeH="0" baseline="0" noProof="0" dirty="0">
                <a:ln>
                  <a:noFill/>
                </a:ln>
                <a:solidFill>
                  <a:prstClr val="black"/>
                </a:solidFill>
                <a:effectLst/>
                <a:uLnTx/>
                <a:uFillTx/>
                <a:latin typeface="Arial"/>
                <a:ea typeface="+mn-ea"/>
                <a:cs typeface="+mn-cs"/>
              </a:rPr>
              <a:t>lobal </a:t>
            </a:r>
            <a:r>
              <a:rPr kumimoji="0" lang="en-GB" sz="2400" b="1" i="0" u="none" strike="noStrike" kern="1200" cap="none" spc="0" normalizeH="0" baseline="0" noProof="0" dirty="0">
                <a:ln>
                  <a:noFill/>
                </a:ln>
                <a:solidFill>
                  <a:prstClr val="black"/>
                </a:solidFill>
                <a:effectLst/>
                <a:uLnTx/>
                <a:uFillTx/>
                <a:latin typeface="Arial"/>
                <a:ea typeface="+mn-ea"/>
                <a:cs typeface="+mn-cs"/>
              </a:rPr>
              <a:t>O</a:t>
            </a:r>
            <a:r>
              <a:rPr kumimoji="0" lang="en-GB" sz="2400" b="0" i="0" u="none" strike="noStrike" kern="1200" cap="none" spc="0" normalizeH="0" baseline="0" noProof="0" dirty="0">
                <a:ln>
                  <a:noFill/>
                </a:ln>
                <a:solidFill>
                  <a:prstClr val="black"/>
                </a:solidFill>
                <a:effectLst/>
                <a:uLnTx/>
                <a:uFillTx/>
                <a:latin typeface="Arial"/>
                <a:ea typeface="+mn-ea"/>
                <a:cs typeface="+mn-cs"/>
              </a:rPr>
              <a:t>rganismic </a:t>
            </a:r>
            <a:r>
              <a:rPr kumimoji="0" lang="en-GB" sz="2400" b="1" i="0" u="none" strike="noStrike" kern="1200" cap="none" spc="0" normalizeH="0" baseline="0" noProof="0" dirty="0">
                <a:ln>
                  <a:noFill/>
                </a:ln>
                <a:solidFill>
                  <a:prstClr val="black"/>
                </a:solidFill>
                <a:effectLst/>
                <a:uLnTx/>
                <a:uFillTx/>
                <a:latin typeface="Arial"/>
                <a:ea typeface="+mn-ea"/>
                <a:cs typeface="+mn-cs"/>
              </a:rPr>
              <a:t>S</a:t>
            </a:r>
            <a:r>
              <a:rPr kumimoji="0" lang="en-GB" sz="2400" b="0" i="0" u="none" strike="noStrike" kern="1200" cap="none" spc="0" normalizeH="0" baseline="0" noProof="0" dirty="0">
                <a:ln>
                  <a:noFill/>
                </a:ln>
                <a:solidFill>
                  <a:prstClr val="black"/>
                </a:solidFill>
                <a:effectLst/>
                <a:uLnTx/>
                <a:uFillTx/>
                <a:latin typeface="Arial"/>
                <a:ea typeface="+mn-ea"/>
                <a:cs typeface="+mn-cs"/>
              </a:rPr>
              <a:t>tate.</a:t>
            </a:r>
          </a:p>
          <a:p>
            <a:pPr marL="285750" indent="-285750">
              <a:buFont typeface="Arial" panose="020B0604020202020204" pitchFamily="34" charset="0"/>
              <a:buChar char="•"/>
              <a:defRPr/>
            </a:pPr>
            <a:r>
              <a:rPr lang="en-GB" sz="2400" dirty="0">
                <a:solidFill>
                  <a:prstClr val="black"/>
                </a:solidFill>
              </a:rPr>
              <a:t>Several simultaneous pressures may lead to stress.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Uncertainty would increase behavioural heterogeneity, but not at high arousal.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High need state and stress may cause ambiguity bias (avoiding uncertainty).</a:t>
            </a:r>
          </a:p>
        </p:txBody>
      </p:sp>
      <p:sp>
        <p:nvSpPr>
          <p:cNvPr id="35" name="Title 8">
            <a:extLst>
              <a:ext uri="{FF2B5EF4-FFF2-40B4-BE49-F238E27FC236}">
                <a16:creationId xmlns:a16="http://schemas.microsoft.com/office/drawing/2014/main" id="{5BF987A9-BD31-48D4-9D0F-95A65F8B6644}"/>
              </a:ext>
            </a:extLst>
          </p:cNvPr>
          <p:cNvSpPr txBox="1">
            <a:spLocks/>
          </p:cNvSpPr>
          <p:nvPr/>
        </p:nvSpPr>
        <p:spPr>
          <a:xfrm>
            <a:off x="393180" y="230410"/>
            <a:ext cx="11027569"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5760"/>
              </a:lnSpc>
              <a:spcBef>
                <a:spcPct val="0"/>
              </a:spcBef>
              <a:spcAft>
                <a:spcPts val="0"/>
              </a:spcAft>
              <a:buClrTx/>
              <a:buSzTx/>
              <a:buFontTx/>
              <a:buNone/>
              <a:tabLst/>
              <a:defRPr/>
            </a:pPr>
            <a:r>
              <a:rPr kumimoji="0" lang="en-US" sz="4533" b="1" i="0" u="none" strike="noStrike" kern="1200" cap="none" spc="0" normalizeH="0" baseline="0" noProof="0" dirty="0">
                <a:ln>
                  <a:noFill/>
                </a:ln>
                <a:solidFill>
                  <a:srgbClr val="8FA968"/>
                </a:solidFill>
                <a:effectLst/>
                <a:uLnTx/>
                <a:uFillTx/>
                <a:latin typeface="Calibri" panose="020F0502020204030204"/>
                <a:ea typeface="+mj-ea"/>
                <a:cs typeface="+mj-cs"/>
              </a:rPr>
              <a:t>The Predictive Brain impacts animal welfare</a:t>
            </a:r>
            <a:endParaRPr kumimoji="0" lang="nb-NO" sz="4533" b="1" i="0" u="none" strike="noStrike" kern="1200" cap="none" spc="0" normalizeH="0" baseline="0" noProof="0" dirty="0">
              <a:ln>
                <a:noFill/>
              </a:ln>
              <a:solidFill>
                <a:srgbClr val="8FA968"/>
              </a:solidFill>
              <a:effectLst/>
              <a:uLnTx/>
              <a:uFillTx/>
              <a:latin typeface="Calibri" panose="020F0502020204030204"/>
              <a:ea typeface="+mj-ea"/>
              <a:cs typeface="+mj-cs"/>
            </a:endParaRPr>
          </a:p>
        </p:txBody>
      </p:sp>
      <p:cxnSp>
        <p:nvCxnSpPr>
          <p:cNvPr id="12" name="Straight Connector 11">
            <a:extLst>
              <a:ext uri="{FF2B5EF4-FFF2-40B4-BE49-F238E27FC236}">
                <a16:creationId xmlns:a16="http://schemas.microsoft.com/office/drawing/2014/main" id="{E47CB44D-60A5-4C9F-A7AF-DEE1F19A7F7E}"/>
              </a:ext>
            </a:extLst>
          </p:cNvPr>
          <p:cNvCxnSpPr/>
          <p:nvPr/>
        </p:nvCxnSpPr>
        <p:spPr>
          <a:xfrm>
            <a:off x="5739828"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CDCE02-7149-452A-ACDF-CBC0C57A36AC}"/>
              </a:ext>
            </a:extLst>
          </p:cNvPr>
          <p:cNvSpPr txBox="1"/>
          <p:nvPr/>
        </p:nvSpPr>
        <p:spPr>
          <a:xfrm>
            <a:off x="6253897" y="6100825"/>
            <a:ext cx="582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solidFill>
                  <a:prstClr val="black"/>
                </a:solidFill>
                <a:latin typeface="Arial"/>
              </a:rPr>
              <a:t>t</a:t>
            </a:r>
            <a:r>
              <a:rPr kumimoji="0" lang="en-GB" sz="1800" b="0" i="1" u="none" strike="noStrike" kern="1200" cap="none" spc="0" normalizeH="0" baseline="0" noProof="0" dirty="0">
                <a:ln>
                  <a:noFill/>
                </a:ln>
                <a:solidFill>
                  <a:prstClr val="black"/>
                </a:solidFill>
                <a:effectLst/>
                <a:uLnTx/>
                <a:uFillTx/>
                <a:latin typeface="Arial"/>
                <a:ea typeface="+mn-ea"/>
                <a:cs typeface="+mn-cs"/>
              </a:rPr>
              <a:t> </a:t>
            </a:r>
            <a:r>
              <a:rPr kumimoji="0" lang="en-GB" sz="1800" b="0" i="0" u="none" strike="noStrike" kern="1200" cap="none" spc="0" normalizeH="0" baseline="0" noProof="0" dirty="0">
                <a:ln>
                  <a:noFill/>
                </a:ln>
                <a:solidFill>
                  <a:prstClr val="black"/>
                </a:solidFill>
                <a:effectLst/>
                <a:uLnTx/>
                <a:uFillTx/>
                <a:latin typeface="Arial"/>
                <a:ea typeface="+mn-ea"/>
                <a:cs typeface="+mn-cs"/>
              </a:rPr>
              <a:t>- 1</a:t>
            </a:r>
          </a:p>
        </p:txBody>
      </p:sp>
      <p:cxnSp>
        <p:nvCxnSpPr>
          <p:cNvPr id="13" name="Straight Connector 12">
            <a:extLst>
              <a:ext uri="{FF2B5EF4-FFF2-40B4-BE49-F238E27FC236}">
                <a16:creationId xmlns:a16="http://schemas.microsoft.com/office/drawing/2014/main" id="{5829AEA1-8953-4550-B6A8-8EF379BE66CB}"/>
              </a:ext>
            </a:extLst>
          </p:cNvPr>
          <p:cNvCxnSpPr/>
          <p:nvPr/>
        </p:nvCxnSpPr>
        <p:spPr>
          <a:xfrm>
            <a:off x="6912953"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A237E6-706E-44A8-8E2F-89CA040276B0}"/>
              </a:ext>
            </a:extLst>
          </p:cNvPr>
          <p:cNvCxnSpPr/>
          <p:nvPr/>
        </p:nvCxnSpPr>
        <p:spPr>
          <a:xfrm>
            <a:off x="8937413"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48E19FB-F775-4756-ACEA-E4128FBBDC19}"/>
              </a:ext>
            </a:extLst>
          </p:cNvPr>
          <p:cNvCxnSpPr/>
          <p:nvPr/>
        </p:nvCxnSpPr>
        <p:spPr>
          <a:xfrm>
            <a:off x="10110538" y="3917199"/>
            <a:ext cx="0" cy="2041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341F711-620B-49F3-BC82-DA2E5CB6B0F4}"/>
              </a:ext>
            </a:extLst>
          </p:cNvPr>
          <p:cNvSpPr txBox="1"/>
          <p:nvPr/>
        </p:nvSpPr>
        <p:spPr>
          <a:xfrm>
            <a:off x="9230261" y="6098103"/>
            <a:ext cx="791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solidFill>
                  <a:prstClr val="black"/>
                </a:solidFill>
                <a:latin typeface="Arial"/>
              </a:rPr>
              <a:t>t</a:t>
            </a:r>
            <a:r>
              <a:rPr kumimoji="0" lang="en-GB" sz="1800" b="0" i="1" u="none" strike="noStrike" kern="1200" cap="none" spc="0" normalizeH="0" baseline="0" noProof="0" dirty="0">
                <a:ln>
                  <a:noFill/>
                </a:ln>
                <a:solidFill>
                  <a:prstClr val="black"/>
                </a:solidFill>
                <a:effectLst/>
                <a:uLnTx/>
                <a:uFillTx/>
                <a:latin typeface="Arial"/>
                <a:ea typeface="+mn-ea"/>
                <a:cs typeface="+mn-cs"/>
              </a:rPr>
              <a:t> </a:t>
            </a:r>
            <a:r>
              <a:rPr kumimoji="0" lang="en-GB" sz="1800" b="0" i="0" u="none" strike="noStrike" kern="1200" cap="none" spc="0" normalizeH="0" baseline="0" noProof="0" dirty="0">
                <a:ln>
                  <a:noFill/>
                </a:ln>
                <a:solidFill>
                  <a:prstClr val="black"/>
                </a:solidFill>
                <a:effectLst/>
                <a:uLnTx/>
                <a:uFillTx/>
                <a:latin typeface="Arial"/>
                <a:ea typeface="+mn-ea"/>
                <a:cs typeface="+mn-cs"/>
              </a:rPr>
              <a:t>+ 1</a:t>
            </a:r>
          </a:p>
        </p:txBody>
      </p:sp>
      <p:sp>
        <p:nvSpPr>
          <p:cNvPr id="19" name="Arrow: Down 18">
            <a:extLst>
              <a:ext uri="{FF2B5EF4-FFF2-40B4-BE49-F238E27FC236}">
                <a16:creationId xmlns:a16="http://schemas.microsoft.com/office/drawing/2014/main" id="{ECB03475-3D16-4AAD-BAB6-D26F11368817}"/>
              </a:ext>
            </a:extLst>
          </p:cNvPr>
          <p:cNvSpPr/>
          <p:nvPr/>
        </p:nvSpPr>
        <p:spPr>
          <a:xfrm rot="20939945">
            <a:off x="7529961" y="3392163"/>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8A3B0508-2D97-497F-B47B-C63D9021570E}"/>
              </a:ext>
            </a:extLst>
          </p:cNvPr>
          <p:cNvSpPr/>
          <p:nvPr/>
        </p:nvSpPr>
        <p:spPr>
          <a:xfrm>
            <a:off x="7764288" y="333518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1570EB39-01D8-4B4B-8065-675DBBF355C3}"/>
              </a:ext>
            </a:extLst>
          </p:cNvPr>
          <p:cNvSpPr/>
          <p:nvPr/>
        </p:nvSpPr>
        <p:spPr>
          <a:xfrm rot="794573">
            <a:off x="8012785" y="3390634"/>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519DA3DC-A6BB-40F2-ABB3-370A3FC078B5}"/>
              </a:ext>
            </a:extLst>
          </p:cNvPr>
          <p:cNvSpPr/>
          <p:nvPr/>
        </p:nvSpPr>
        <p:spPr>
          <a:xfrm rot="1267464">
            <a:off x="8304350" y="3439932"/>
            <a:ext cx="72827" cy="8139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46C8F343-3ECB-4781-B327-6C06B7D18A9C}"/>
              </a:ext>
            </a:extLst>
          </p:cNvPr>
          <p:cNvSpPr/>
          <p:nvPr/>
        </p:nvSpPr>
        <p:spPr>
          <a:xfrm rot="20010002">
            <a:off x="7206747" y="3484061"/>
            <a:ext cx="83127" cy="758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4" name="Picture 23">
            <a:extLst>
              <a:ext uri="{FF2B5EF4-FFF2-40B4-BE49-F238E27FC236}">
                <a16:creationId xmlns:a16="http://schemas.microsoft.com/office/drawing/2014/main" id="{24E80A2E-9574-4AB3-87E8-F441968692AA}"/>
              </a:ext>
            </a:extLst>
          </p:cNvPr>
          <p:cNvPicPr>
            <a:picLocks noChangeAspect="1"/>
          </p:cNvPicPr>
          <p:nvPr/>
        </p:nvPicPr>
        <p:blipFill>
          <a:blip r:embed="rId2"/>
          <a:stretch>
            <a:fillRect/>
          </a:stretch>
        </p:blipFill>
        <p:spPr>
          <a:xfrm>
            <a:off x="7288444" y="4540044"/>
            <a:ext cx="1117942" cy="852053"/>
          </a:xfrm>
          <a:prstGeom prst="rect">
            <a:avLst/>
          </a:prstGeom>
          <a:pattFill prst="pct5">
            <a:fgClr>
              <a:schemeClr val="accent1"/>
            </a:fgClr>
            <a:bgClr>
              <a:schemeClr val="bg1"/>
            </a:bgClr>
          </a:pattFill>
        </p:spPr>
      </p:pic>
      <p:sp>
        <p:nvSpPr>
          <p:cNvPr id="25" name="Arrow: Curved Right 24">
            <a:extLst>
              <a:ext uri="{FF2B5EF4-FFF2-40B4-BE49-F238E27FC236}">
                <a16:creationId xmlns:a16="http://schemas.microsoft.com/office/drawing/2014/main" id="{8871B9A2-6D39-473D-908E-2CCC0A81499A}"/>
              </a:ext>
            </a:extLst>
          </p:cNvPr>
          <p:cNvSpPr/>
          <p:nvPr/>
        </p:nvSpPr>
        <p:spPr>
          <a:xfrm rot="6965891">
            <a:off x="7750823" y="4474486"/>
            <a:ext cx="159077" cy="4101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Arrow: Curved Left 25">
            <a:extLst>
              <a:ext uri="{FF2B5EF4-FFF2-40B4-BE49-F238E27FC236}">
                <a16:creationId xmlns:a16="http://schemas.microsoft.com/office/drawing/2014/main" id="{B96647D1-B5D4-4657-8DB9-915D2166A333}"/>
              </a:ext>
            </a:extLst>
          </p:cNvPr>
          <p:cNvSpPr/>
          <p:nvPr/>
        </p:nvSpPr>
        <p:spPr>
          <a:xfrm rot="8017268">
            <a:off x="7346289" y="4872793"/>
            <a:ext cx="171953" cy="4152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22B2CE10-165D-4086-87BE-2E1784D15753}"/>
              </a:ext>
            </a:extLst>
          </p:cNvPr>
          <p:cNvSpPr/>
          <p:nvPr/>
        </p:nvSpPr>
        <p:spPr>
          <a:xfrm rot="16991113">
            <a:off x="8810011" y="4949619"/>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04176D95-5434-4A63-A745-CD3DABFF1A37}"/>
              </a:ext>
            </a:extLst>
          </p:cNvPr>
          <p:cNvSpPr/>
          <p:nvPr/>
        </p:nvSpPr>
        <p:spPr>
          <a:xfrm rot="16200000">
            <a:off x="8822312" y="4638215"/>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D9E9332D-0A07-41D5-B946-7C03BB41D27C}"/>
              </a:ext>
            </a:extLst>
          </p:cNvPr>
          <p:cNvSpPr/>
          <p:nvPr/>
        </p:nvSpPr>
        <p:spPr>
          <a:xfrm rot="15036209">
            <a:off x="8841235" y="4298391"/>
            <a:ext cx="72827" cy="813908"/>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AF10FEE9-DD47-41AB-AEEE-810B3025328D}"/>
              </a:ext>
            </a:extLst>
          </p:cNvPr>
          <p:cNvSpPr txBox="1"/>
          <p:nvPr/>
        </p:nvSpPr>
        <p:spPr>
          <a:xfrm>
            <a:off x="9294288" y="436108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Arial"/>
                <a:ea typeface="+mn-ea"/>
                <a:cs typeface="+mn-cs"/>
              </a:rPr>
              <a:t>?</a:t>
            </a:r>
          </a:p>
        </p:txBody>
      </p:sp>
      <p:sp>
        <p:nvSpPr>
          <p:cNvPr id="30" name="TextBox 29">
            <a:extLst>
              <a:ext uri="{FF2B5EF4-FFF2-40B4-BE49-F238E27FC236}">
                <a16:creationId xmlns:a16="http://schemas.microsoft.com/office/drawing/2014/main" id="{A7B7980B-F615-419D-BDDC-2F7C76E7E1C8}"/>
              </a:ext>
            </a:extLst>
          </p:cNvPr>
          <p:cNvSpPr txBox="1"/>
          <p:nvPr/>
        </p:nvSpPr>
        <p:spPr>
          <a:xfrm>
            <a:off x="9294288" y="484463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Arial"/>
                <a:ea typeface="+mn-ea"/>
                <a:cs typeface="+mn-cs"/>
              </a:rPr>
              <a:t>?</a:t>
            </a:r>
          </a:p>
        </p:txBody>
      </p:sp>
      <p:sp>
        <p:nvSpPr>
          <p:cNvPr id="31" name="TextBox 30">
            <a:extLst>
              <a:ext uri="{FF2B5EF4-FFF2-40B4-BE49-F238E27FC236}">
                <a16:creationId xmlns:a16="http://schemas.microsoft.com/office/drawing/2014/main" id="{57DEC2D4-B0A5-4C71-BBCE-9694A35ACDFA}"/>
              </a:ext>
            </a:extLst>
          </p:cNvPr>
          <p:cNvSpPr txBox="1"/>
          <p:nvPr/>
        </p:nvSpPr>
        <p:spPr>
          <a:xfrm>
            <a:off x="9268718" y="5233432"/>
            <a:ext cx="3257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070C0"/>
                </a:solidFill>
                <a:effectLst/>
                <a:uLnTx/>
                <a:uFillTx/>
                <a:latin typeface="Arial"/>
                <a:ea typeface="+mn-ea"/>
                <a:cs typeface="+mn-cs"/>
              </a:rPr>
              <a:t>?</a:t>
            </a:r>
          </a:p>
        </p:txBody>
      </p:sp>
      <p:pic>
        <p:nvPicPr>
          <p:cNvPr id="6" name="Picture 5">
            <a:extLst>
              <a:ext uri="{FF2B5EF4-FFF2-40B4-BE49-F238E27FC236}">
                <a16:creationId xmlns:a16="http://schemas.microsoft.com/office/drawing/2014/main" id="{3099474D-7C38-96D2-9883-91A6D5E33C0E}"/>
              </a:ext>
            </a:extLst>
          </p:cNvPr>
          <p:cNvPicPr>
            <a:picLocks noChangeAspect="1"/>
          </p:cNvPicPr>
          <p:nvPr/>
        </p:nvPicPr>
        <p:blipFill rotWithShape="1">
          <a:blip r:embed="rId3"/>
          <a:srcRect l="31065" r="25134"/>
          <a:stretch/>
        </p:blipFill>
        <p:spPr>
          <a:xfrm>
            <a:off x="3750109" y="4427513"/>
            <a:ext cx="5340172" cy="1239067"/>
          </a:xfrm>
          <a:prstGeom prst="rect">
            <a:avLst/>
          </a:prstGeom>
        </p:spPr>
      </p:pic>
      <p:sp>
        <p:nvSpPr>
          <p:cNvPr id="2" name="TextBox 1">
            <a:extLst>
              <a:ext uri="{FF2B5EF4-FFF2-40B4-BE49-F238E27FC236}">
                <a16:creationId xmlns:a16="http://schemas.microsoft.com/office/drawing/2014/main" id="{F48339B7-05EB-AB30-22A8-6E0B80837988}"/>
              </a:ext>
            </a:extLst>
          </p:cNvPr>
          <p:cNvSpPr txBox="1"/>
          <p:nvPr/>
        </p:nvSpPr>
        <p:spPr>
          <a:xfrm>
            <a:off x="10871009" y="5625028"/>
            <a:ext cx="1232452" cy="11131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938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636BFE8-E163-4732-9DDE-46AF0974B47A}"/>
              </a:ext>
            </a:extLst>
          </p:cNvPr>
          <p:cNvSpPr>
            <a:spLocks noGrp="1"/>
          </p:cNvSpPr>
          <p:nvPr>
            <p:ph type="sldNum" sz="quarter" idx="12"/>
          </p:nvPr>
        </p:nvSpPr>
        <p:spPr>
          <a:xfrm>
            <a:off x="11679382" y="6456023"/>
            <a:ext cx="218209" cy="2559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C54713-27B5-4268-B680-29C9FB350413}" type="slidenum">
              <a:rPr kumimoji="0" lang="en-GB" sz="1600" b="0" i="0" u="none" strike="noStrike" kern="1200" cap="all" spc="0" normalizeH="0" baseline="0" noProof="0" smtClean="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600" b="0" i="0" u="none" strike="noStrike" kern="1200" cap="all"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endParaRPr>
          </a:p>
        </p:txBody>
      </p:sp>
      <p:sp>
        <p:nvSpPr>
          <p:cNvPr id="27" name="Title 8">
            <a:extLst>
              <a:ext uri="{FF2B5EF4-FFF2-40B4-BE49-F238E27FC236}">
                <a16:creationId xmlns:a16="http://schemas.microsoft.com/office/drawing/2014/main" id="{2A53A42A-87E2-4EC0-8B86-0829D2E5749D}"/>
              </a:ext>
            </a:extLst>
          </p:cNvPr>
          <p:cNvSpPr txBox="1">
            <a:spLocks/>
          </p:cNvSpPr>
          <p:nvPr/>
        </p:nvSpPr>
        <p:spPr>
          <a:xfrm>
            <a:off x="514710" y="989320"/>
            <a:ext cx="10531242" cy="1058650"/>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The predictive brain is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constrained</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by its </a:t>
            </a:r>
            <a: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t>inherited</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neuronal circuitry (which may be hardwired to change during ontogeny)</a:t>
            </a:r>
          </a:p>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and by </a:t>
            </a:r>
            <a: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t>lack of experiences </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stored in the SIM (memory) </a:t>
            </a:r>
          </a:p>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   and in soft wired</a:t>
            </a:r>
            <a:r>
              <a:rPr kumimoji="0" lang="en-GB" sz="3200" b="0" i="0" u="none" strike="noStrike" kern="1200" cap="none" spc="0" normalizeH="0" noProof="0" dirty="0">
                <a:ln>
                  <a:noFill/>
                </a:ln>
                <a:solidFill>
                  <a:srgbClr val="0070C0"/>
                </a:solidFill>
                <a:effectLst/>
                <a:uLnTx/>
                <a:uFillTx/>
                <a:latin typeface="Calibri" panose="020F0502020204030204"/>
                <a:ea typeface="+mj-ea"/>
                <a:cs typeface="+mj-cs"/>
              </a:rPr>
              <a:t> </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circuitry modifications (learning).</a:t>
            </a:r>
          </a:p>
        </p:txBody>
      </p:sp>
      <p:sp>
        <p:nvSpPr>
          <p:cNvPr id="29" name="Title 8">
            <a:extLst>
              <a:ext uri="{FF2B5EF4-FFF2-40B4-BE49-F238E27FC236}">
                <a16:creationId xmlns:a16="http://schemas.microsoft.com/office/drawing/2014/main" id="{92A7AB43-732B-450B-9FFF-A828C8992128}"/>
              </a:ext>
            </a:extLst>
          </p:cNvPr>
          <p:cNvSpPr txBox="1">
            <a:spLocks/>
          </p:cNvSpPr>
          <p:nvPr/>
        </p:nvSpPr>
        <p:spPr>
          <a:xfrm>
            <a:off x="514710" y="3247779"/>
            <a:ext cx="10847856" cy="702061"/>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It is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situational</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as the first question is the proper context.</a:t>
            </a:r>
          </a:p>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Many researchers have ignored this when planning </a:t>
            </a:r>
          </a:p>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an experiment.</a:t>
            </a:r>
          </a:p>
        </p:txBody>
      </p:sp>
      <p:sp>
        <p:nvSpPr>
          <p:cNvPr id="30" name="Title 8">
            <a:extLst>
              <a:ext uri="{FF2B5EF4-FFF2-40B4-BE49-F238E27FC236}">
                <a16:creationId xmlns:a16="http://schemas.microsoft.com/office/drawing/2014/main" id="{483C83B6-88F0-45C2-89BB-E333B60FE106}"/>
              </a:ext>
            </a:extLst>
          </p:cNvPr>
          <p:cNvSpPr txBox="1">
            <a:spLocks/>
          </p:cNvSpPr>
          <p:nvPr/>
        </p:nvSpPr>
        <p:spPr>
          <a:xfrm>
            <a:off x="393180" y="230410"/>
            <a:ext cx="10180407"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5760"/>
              </a:lnSpc>
              <a:spcBef>
                <a:spcPct val="0"/>
              </a:spcBef>
              <a:spcAft>
                <a:spcPts val="0"/>
              </a:spcAft>
              <a:buClrTx/>
              <a:buSzTx/>
              <a:buFontTx/>
              <a:buNone/>
              <a:tabLst/>
              <a:defRPr/>
            </a:pPr>
            <a:r>
              <a:rPr kumimoji="0" lang="en-US" sz="4533" b="1" i="0" u="none" strike="noStrike" kern="1200" cap="none" spc="0" normalizeH="0" baseline="0" noProof="0" dirty="0">
                <a:ln>
                  <a:noFill/>
                </a:ln>
                <a:solidFill>
                  <a:srgbClr val="8FA968"/>
                </a:solidFill>
                <a:effectLst/>
                <a:uLnTx/>
                <a:uFillTx/>
                <a:latin typeface="Calibri" panose="020F0502020204030204"/>
                <a:ea typeface="+mj-ea"/>
                <a:cs typeface="+mj-cs"/>
              </a:rPr>
              <a:t>Status report</a:t>
            </a:r>
            <a:endParaRPr kumimoji="0" lang="nb-NO" sz="4533" b="1" i="0" u="none" strike="noStrike" kern="1200" cap="none" spc="0" normalizeH="0" baseline="0" noProof="0" dirty="0">
              <a:ln>
                <a:noFill/>
              </a:ln>
              <a:solidFill>
                <a:srgbClr val="8FA968"/>
              </a:solidFill>
              <a:effectLst/>
              <a:uLnTx/>
              <a:uFillTx/>
              <a:latin typeface="Calibri" panose="020F0502020204030204"/>
              <a:ea typeface="+mj-ea"/>
              <a:cs typeface="+mj-cs"/>
            </a:endParaRPr>
          </a:p>
        </p:txBody>
      </p:sp>
      <p:pic>
        <p:nvPicPr>
          <p:cNvPr id="11" name="Picture 10">
            <a:extLst>
              <a:ext uri="{FF2B5EF4-FFF2-40B4-BE49-F238E27FC236}">
                <a16:creationId xmlns:a16="http://schemas.microsoft.com/office/drawing/2014/main" id="{ACF3254E-6009-46CE-ADFB-B7C045028AD4}"/>
              </a:ext>
            </a:extLst>
          </p:cNvPr>
          <p:cNvPicPr>
            <a:picLocks noChangeAspect="1"/>
          </p:cNvPicPr>
          <p:nvPr/>
        </p:nvPicPr>
        <p:blipFill>
          <a:blip r:embed="rId2"/>
          <a:stretch>
            <a:fillRect/>
          </a:stretch>
        </p:blipFill>
        <p:spPr>
          <a:xfrm>
            <a:off x="10497817" y="133349"/>
            <a:ext cx="1632818" cy="404039"/>
          </a:xfrm>
          <a:prstGeom prst="rect">
            <a:avLst/>
          </a:prstGeom>
        </p:spPr>
      </p:pic>
      <p:sp>
        <p:nvSpPr>
          <p:cNvPr id="12" name="Title 8">
            <a:extLst>
              <a:ext uri="{FF2B5EF4-FFF2-40B4-BE49-F238E27FC236}">
                <a16:creationId xmlns:a16="http://schemas.microsoft.com/office/drawing/2014/main" id="{5F888A68-A04A-4518-A674-DBAD5568B649}"/>
              </a:ext>
            </a:extLst>
          </p:cNvPr>
          <p:cNvSpPr txBox="1">
            <a:spLocks/>
          </p:cNvSpPr>
          <p:nvPr/>
        </p:nvSpPr>
        <p:spPr>
          <a:xfrm>
            <a:off x="403514" y="4787324"/>
            <a:ext cx="10847856" cy="702061"/>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j-ea"/>
                <a:cs typeface="+mj-cs"/>
              </a:rPr>
              <a:t>Stress</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 </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is a frequent outcome of the prediction</a:t>
            </a:r>
          </a:p>
        </p:txBody>
      </p:sp>
      <p:sp>
        <p:nvSpPr>
          <p:cNvPr id="13" name="Title 8">
            <a:extLst>
              <a:ext uri="{FF2B5EF4-FFF2-40B4-BE49-F238E27FC236}">
                <a16:creationId xmlns:a16="http://schemas.microsoft.com/office/drawing/2014/main" id="{3AF07D3B-B7EF-4E14-B1E3-3994860C44B8}"/>
              </a:ext>
            </a:extLst>
          </p:cNvPr>
          <p:cNvSpPr txBox="1">
            <a:spLocks/>
          </p:cNvSpPr>
          <p:nvPr/>
        </p:nvSpPr>
        <p:spPr>
          <a:xfrm>
            <a:off x="1504334" y="5220441"/>
            <a:ext cx="10284151" cy="702061"/>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and an important survival mechanism.</a:t>
            </a:r>
          </a:p>
        </p:txBody>
      </p:sp>
      <p:sp>
        <p:nvSpPr>
          <p:cNvPr id="2" name="TextBox 1">
            <a:extLst>
              <a:ext uri="{FF2B5EF4-FFF2-40B4-BE49-F238E27FC236}">
                <a16:creationId xmlns:a16="http://schemas.microsoft.com/office/drawing/2014/main" id="{EB9F594C-72BE-76E1-83E2-01547306131C}"/>
              </a:ext>
            </a:extLst>
          </p:cNvPr>
          <p:cNvSpPr txBox="1"/>
          <p:nvPr/>
        </p:nvSpPr>
        <p:spPr>
          <a:xfrm>
            <a:off x="10871009" y="5625028"/>
            <a:ext cx="1232452" cy="111318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9350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par>
                                <p:cTn id="23" presetID="1" presetClass="entr" presetSubtype="0" fill="hold" nodeType="withEffect">
                                  <p:stCondLst>
                                    <p:cond delay="100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4FEE1E36-EF79-4522-AC30-B0A74141B412}"/>
              </a:ext>
            </a:extLst>
          </p:cNvPr>
          <p:cNvPicPr>
            <a:picLocks noChangeAspect="1"/>
          </p:cNvPicPr>
          <p:nvPr/>
        </p:nvPicPr>
        <p:blipFill rotWithShape="1">
          <a:blip r:embed="rId2"/>
          <a:srcRect t="66911" b="5521"/>
          <a:stretch/>
        </p:blipFill>
        <p:spPr>
          <a:xfrm>
            <a:off x="-8253" y="4077837"/>
            <a:ext cx="5077289" cy="2674069"/>
          </a:xfrm>
          <a:prstGeom prst="rect">
            <a:avLst/>
          </a:prstGeom>
        </p:spPr>
      </p:pic>
      <p:sp>
        <p:nvSpPr>
          <p:cNvPr id="7" name="Slide Number Placeholder 7">
            <a:extLst>
              <a:ext uri="{FF2B5EF4-FFF2-40B4-BE49-F238E27FC236}">
                <a16:creationId xmlns:a16="http://schemas.microsoft.com/office/drawing/2014/main" id="{81A9B4EC-2212-4C62-8371-E53C003E4DBA}"/>
              </a:ext>
            </a:extLst>
          </p:cNvPr>
          <p:cNvSpPr txBox="1">
            <a:spLocks/>
          </p:cNvSpPr>
          <p:nvPr/>
        </p:nvSpPr>
        <p:spPr>
          <a:xfrm>
            <a:off x="11679382" y="6456023"/>
            <a:ext cx="218209" cy="255953"/>
          </a:xfrm>
          <a:prstGeom prst="rect">
            <a:avLst/>
          </a:prstGeom>
        </p:spPr>
        <p:txBody>
          <a:bodyPr vert="horz" lIns="0" tIns="0" rIns="0" bIns="0" rtlCol="0" anchor="t" anchorCtr="0"/>
          <a:lstStyle>
            <a:defPPr>
              <a:defRPr lang="en-US"/>
            </a:defPPr>
            <a:lvl1pPr marL="0" algn="l" defTabSz="914400" rtl="0" eaLnBrk="1" latinLnBrk="0" hangingPunct="1">
              <a:defRPr sz="1600" kern="1200" cap="all">
                <a:solidFill>
                  <a:schemeClr val="bg1">
                    <a:lumMod val="6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6C54713-27B5-4268-B680-29C9FB350413}" type="slidenum">
              <a:rPr kumimoji="0" lang="nb-NO" sz="1600" b="0" i="0" u="none" strike="noStrike" kern="1200" cap="all" spc="0" normalizeH="0" baseline="0" noProof="0" smtClean="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nb-NO" sz="1600" b="0" i="0" u="none" strike="noStrike" kern="1200" cap="all"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endParaRPr>
          </a:p>
        </p:txBody>
      </p:sp>
      <p:sp>
        <p:nvSpPr>
          <p:cNvPr id="9" name="Slide Number Placeholder 7">
            <a:extLst>
              <a:ext uri="{FF2B5EF4-FFF2-40B4-BE49-F238E27FC236}">
                <a16:creationId xmlns:a16="http://schemas.microsoft.com/office/drawing/2014/main" id="{6A42A8B5-5B14-4CA6-8903-75C9BA2F4135}"/>
              </a:ext>
            </a:extLst>
          </p:cNvPr>
          <p:cNvSpPr>
            <a:spLocks noGrp="1"/>
          </p:cNvSpPr>
          <p:nvPr>
            <p:ph type="sldNum" sz="quarter" idx="12"/>
          </p:nvPr>
        </p:nvSpPr>
        <p:spPr>
          <a:xfrm>
            <a:off x="11679382" y="6456023"/>
            <a:ext cx="218209" cy="25595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6C54713-27B5-4268-B680-29C9FB350413}" type="slidenum">
              <a:rPr kumimoji="0" lang="en-GB" sz="1600" b="0" i="0" u="none" strike="noStrike" kern="1200" cap="all" spc="0" normalizeH="0" baseline="0" noProof="0" smtClean="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600" b="0" i="0" u="none" strike="noStrike" kern="1200" cap="all" spc="0" normalizeH="0" baseline="0" noProof="0" dirty="0">
              <a:ln>
                <a:noFill/>
              </a:ln>
              <a:solidFill>
                <a:srgbClr val="FFFFFF">
                  <a:lumMod val="65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itle 8">
            <a:extLst>
              <a:ext uri="{FF2B5EF4-FFF2-40B4-BE49-F238E27FC236}">
                <a16:creationId xmlns:a16="http://schemas.microsoft.com/office/drawing/2014/main" id="{DB1711DC-2F18-4F79-9EBD-27B78BB4A9E6}"/>
              </a:ext>
            </a:extLst>
          </p:cNvPr>
          <p:cNvSpPr txBox="1">
            <a:spLocks/>
          </p:cNvSpPr>
          <p:nvPr/>
        </p:nvSpPr>
        <p:spPr>
          <a:xfrm>
            <a:off x="1418967" y="1282166"/>
            <a:ext cx="10082449" cy="696472"/>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lvl="0">
              <a:lnSpc>
                <a:spcPts val="4000"/>
              </a:lnSpc>
              <a:defRPr/>
            </a:pP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decision-making </a:t>
            </a:r>
            <a:r>
              <a:rPr lang="en-GB" sz="3200" b="0" dirty="0">
                <a:solidFill>
                  <a:prstClr val="black"/>
                </a:solidFill>
                <a:latin typeface="Calibri" panose="020F0502020204030204"/>
              </a:rPr>
              <a:t>in variable environments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becomes better</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a:t>
            </a:r>
            <a:endPar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endParaRPr>
          </a:p>
        </p:txBody>
      </p:sp>
      <p:sp>
        <p:nvSpPr>
          <p:cNvPr id="11" name="Title 8">
            <a:extLst>
              <a:ext uri="{FF2B5EF4-FFF2-40B4-BE49-F238E27FC236}">
                <a16:creationId xmlns:a16="http://schemas.microsoft.com/office/drawing/2014/main" id="{831D26AD-0342-4071-9B7D-28D2884CE8F6}"/>
              </a:ext>
            </a:extLst>
          </p:cNvPr>
          <p:cNvSpPr txBox="1">
            <a:spLocks/>
          </p:cNvSpPr>
          <p:nvPr/>
        </p:nvSpPr>
        <p:spPr>
          <a:xfrm>
            <a:off x="4157593" y="1714623"/>
            <a:ext cx="7203998" cy="451154"/>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Thus, the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organism becomes more robust</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 </a:t>
            </a:r>
          </a:p>
        </p:txBody>
      </p:sp>
      <p:sp>
        <p:nvSpPr>
          <p:cNvPr id="12" name="Title 8">
            <a:extLst>
              <a:ext uri="{FF2B5EF4-FFF2-40B4-BE49-F238E27FC236}">
                <a16:creationId xmlns:a16="http://schemas.microsoft.com/office/drawing/2014/main" id="{FFA5ED69-FABF-4902-B984-7FD19C483008}"/>
              </a:ext>
            </a:extLst>
          </p:cNvPr>
          <p:cNvSpPr txBox="1">
            <a:spLocks/>
          </p:cNvSpPr>
          <p:nvPr/>
        </p:nvSpPr>
        <p:spPr>
          <a:xfrm>
            <a:off x="1418967" y="726051"/>
            <a:ext cx="6101447" cy="537232"/>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5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j-ea"/>
                <a:cs typeface="+mj-cs"/>
              </a:rPr>
              <a:t>Due to the </a:t>
            </a:r>
            <a:r>
              <a:rPr kumimoji="0" lang="en-US" sz="3200" b="1" i="0" u="none" strike="noStrike" kern="1200" cap="none" spc="0" normalizeH="0" baseline="0" noProof="0" dirty="0">
                <a:ln>
                  <a:noFill/>
                </a:ln>
                <a:solidFill>
                  <a:srgbClr val="FF0000"/>
                </a:solidFill>
                <a:effectLst/>
                <a:uLnTx/>
                <a:uFillTx/>
                <a:latin typeface="Calibri" panose="020F0502020204030204"/>
                <a:ea typeface="+mj-ea"/>
                <a:cs typeface="+mj-cs"/>
              </a:rPr>
              <a:t>predictive brain</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a:t>
            </a:r>
            <a:endParaRPr kumimoji="0" lang="nb-NO" sz="3200" b="1" i="0" u="none" strike="noStrike" kern="1200" cap="none" spc="0" normalizeH="0" baseline="0" noProof="0" dirty="0">
              <a:ln>
                <a:noFill/>
              </a:ln>
              <a:solidFill>
                <a:srgbClr val="FF0000"/>
              </a:solidFill>
              <a:effectLst/>
              <a:uLnTx/>
              <a:uFillTx/>
              <a:latin typeface="Calibri" panose="020F0502020204030204"/>
              <a:ea typeface="+mj-ea"/>
              <a:cs typeface="+mj-cs"/>
            </a:endParaRPr>
          </a:p>
        </p:txBody>
      </p:sp>
      <p:pic>
        <p:nvPicPr>
          <p:cNvPr id="13" name="Picture 12">
            <a:extLst>
              <a:ext uri="{FF2B5EF4-FFF2-40B4-BE49-F238E27FC236}">
                <a16:creationId xmlns:a16="http://schemas.microsoft.com/office/drawing/2014/main" id="{C3505DD1-4E11-472A-AFD1-0FB1F02EDAFD}"/>
              </a:ext>
            </a:extLst>
          </p:cNvPr>
          <p:cNvPicPr>
            <a:picLocks noChangeAspect="1"/>
          </p:cNvPicPr>
          <p:nvPr/>
        </p:nvPicPr>
        <p:blipFill>
          <a:blip r:embed="rId3"/>
          <a:stretch>
            <a:fillRect/>
          </a:stretch>
        </p:blipFill>
        <p:spPr>
          <a:xfrm>
            <a:off x="10497817" y="133349"/>
            <a:ext cx="1632818" cy="404039"/>
          </a:xfrm>
          <a:prstGeom prst="rect">
            <a:avLst/>
          </a:prstGeom>
        </p:spPr>
      </p:pic>
      <p:sp>
        <p:nvSpPr>
          <p:cNvPr id="16" name="Title 1">
            <a:extLst>
              <a:ext uri="{FF2B5EF4-FFF2-40B4-BE49-F238E27FC236}">
                <a16:creationId xmlns:a16="http://schemas.microsoft.com/office/drawing/2014/main" id="{211E4C64-D0E3-4B3B-8928-2658AB547F49}"/>
              </a:ext>
            </a:extLst>
          </p:cNvPr>
          <p:cNvSpPr>
            <a:spLocks noGrp="1"/>
          </p:cNvSpPr>
          <p:nvPr>
            <p:ph type="title"/>
          </p:nvPr>
        </p:nvSpPr>
        <p:spPr>
          <a:xfrm>
            <a:off x="7212244" y="4775919"/>
            <a:ext cx="2913893" cy="664015"/>
          </a:xfrm>
        </p:spPr>
        <p:txBody>
          <a:bodyPr/>
          <a:lstStyle/>
          <a:p>
            <a:pPr algn="r">
              <a:lnSpc>
                <a:spcPts val="3000"/>
              </a:lnSpc>
            </a:pPr>
            <a:r>
              <a:rPr lang="en-US" sz="2400" dirty="0">
                <a:solidFill>
                  <a:schemeClr val="tx1"/>
                </a:solidFill>
              </a:rPr>
              <a:t>Phil Anderson:</a:t>
            </a:r>
            <a:br>
              <a:rPr lang="en-US" sz="2400" dirty="0">
                <a:solidFill>
                  <a:schemeClr val="tx1"/>
                </a:solidFill>
              </a:rPr>
            </a:br>
            <a:r>
              <a:rPr lang="en-US" sz="2400" dirty="0">
                <a:solidFill>
                  <a:schemeClr val="tx1"/>
                </a:solidFill>
              </a:rPr>
              <a:t> </a:t>
            </a:r>
            <a:r>
              <a:rPr lang="en-US" sz="2400" i="1" dirty="0">
                <a:solidFill>
                  <a:schemeClr val="tx1"/>
                </a:solidFill>
              </a:rPr>
              <a:t>More is different</a:t>
            </a:r>
            <a:endParaRPr lang="nb-NO" sz="2400" i="1" dirty="0"/>
          </a:p>
        </p:txBody>
      </p:sp>
      <p:pic>
        <p:nvPicPr>
          <p:cNvPr id="17" name="Content Placeholder 10" descr="A picture containing text, person, indoor, person&#10;&#10;Description automatically generated">
            <a:extLst>
              <a:ext uri="{FF2B5EF4-FFF2-40B4-BE49-F238E27FC236}">
                <a16:creationId xmlns:a16="http://schemas.microsoft.com/office/drawing/2014/main" id="{918ED92B-7E90-4311-A98D-91CBC734D6F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306050" y="4601940"/>
            <a:ext cx="1885950" cy="2256060"/>
          </a:xfrm>
        </p:spPr>
      </p:pic>
      <p:sp>
        <p:nvSpPr>
          <p:cNvPr id="14" name="Title 8">
            <a:extLst>
              <a:ext uri="{FF2B5EF4-FFF2-40B4-BE49-F238E27FC236}">
                <a16:creationId xmlns:a16="http://schemas.microsoft.com/office/drawing/2014/main" id="{655E2422-BA50-47F8-8FB3-F296FACBC143}"/>
              </a:ext>
            </a:extLst>
          </p:cNvPr>
          <p:cNvSpPr txBox="1">
            <a:spLocks/>
          </p:cNvSpPr>
          <p:nvPr/>
        </p:nvSpPr>
        <p:spPr>
          <a:xfrm>
            <a:off x="7717259" y="2157433"/>
            <a:ext cx="3566657" cy="607496"/>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and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less predictable</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 </a:t>
            </a:r>
          </a:p>
        </p:txBody>
      </p:sp>
      <p:sp>
        <p:nvSpPr>
          <p:cNvPr id="20" name="Title 8">
            <a:extLst>
              <a:ext uri="{FF2B5EF4-FFF2-40B4-BE49-F238E27FC236}">
                <a16:creationId xmlns:a16="http://schemas.microsoft.com/office/drawing/2014/main" id="{2A87FA4C-57CB-4BDD-81FC-66A6564B5569}"/>
              </a:ext>
            </a:extLst>
          </p:cNvPr>
          <p:cNvSpPr txBox="1">
            <a:spLocks/>
          </p:cNvSpPr>
          <p:nvPr/>
        </p:nvSpPr>
        <p:spPr>
          <a:xfrm>
            <a:off x="7934759" y="2576617"/>
            <a:ext cx="3566657" cy="607496"/>
          </a:xfrm>
          <a:prstGeom prst="rect">
            <a:avLst/>
          </a:prstGeom>
        </p:spPr>
        <p:txBody>
          <a:bodyPr vert="horz" lIns="0" tIns="0" rIns="0" bIns="0" rtlCol="0" anchor="t"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4000"/>
              </a:lnSpc>
              <a:spcBef>
                <a:spcPct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and </a:t>
            </a:r>
            <a:r>
              <a:rPr kumimoji="0" lang="en-GB" sz="3200" b="1" i="0" u="none" strike="noStrike" kern="1200" cap="none" spc="0" normalizeH="0" baseline="0" noProof="0" dirty="0">
                <a:ln>
                  <a:noFill/>
                </a:ln>
                <a:solidFill>
                  <a:srgbClr val="FF0000"/>
                </a:solidFill>
                <a:effectLst/>
                <a:uLnTx/>
                <a:uFillTx/>
                <a:latin typeface="Calibri" panose="020F0502020204030204"/>
                <a:ea typeface="+mj-ea"/>
                <a:cs typeface="+mj-cs"/>
              </a:rPr>
              <a:t>more stressed</a:t>
            </a:r>
            <a:r>
              <a:rPr kumimoji="0" lang="en-GB" sz="3200" b="0" i="0" u="none" strike="noStrike" kern="1200" cap="none" spc="0" normalizeH="0" baseline="0" noProof="0" dirty="0">
                <a:ln>
                  <a:noFill/>
                </a:ln>
                <a:solidFill>
                  <a:prstClr val="black"/>
                </a:solidFill>
                <a:effectLst/>
                <a:uLnTx/>
                <a:uFillTx/>
                <a:latin typeface="Calibri" panose="020F0502020204030204"/>
                <a:ea typeface="+mj-ea"/>
                <a:cs typeface="+mj-cs"/>
              </a:rPr>
              <a:t>.</a:t>
            </a:r>
            <a:r>
              <a:rPr kumimoji="0" lang="en-GB" sz="3200" b="0" i="0" u="none" strike="noStrike" kern="1200" cap="none" spc="0" normalizeH="0" baseline="0" noProof="0" dirty="0">
                <a:ln>
                  <a:noFill/>
                </a:ln>
                <a:solidFill>
                  <a:srgbClr val="0070C0"/>
                </a:solidFill>
                <a:effectLst/>
                <a:uLnTx/>
                <a:uFillTx/>
                <a:latin typeface="Calibri" panose="020F0502020204030204"/>
                <a:ea typeface="+mj-ea"/>
                <a:cs typeface="+mj-cs"/>
              </a:rPr>
              <a:t> </a:t>
            </a:r>
          </a:p>
        </p:txBody>
      </p:sp>
      <p:sp>
        <p:nvSpPr>
          <p:cNvPr id="21" name="Title 8">
            <a:extLst>
              <a:ext uri="{FF2B5EF4-FFF2-40B4-BE49-F238E27FC236}">
                <a16:creationId xmlns:a16="http://schemas.microsoft.com/office/drawing/2014/main" id="{97CC5E1C-B444-4D7E-8E7F-0AA35697E5DC}"/>
              </a:ext>
            </a:extLst>
          </p:cNvPr>
          <p:cNvSpPr txBox="1">
            <a:spLocks/>
          </p:cNvSpPr>
          <p:nvPr/>
        </p:nvSpPr>
        <p:spPr>
          <a:xfrm>
            <a:off x="393180" y="230410"/>
            <a:ext cx="10180407" cy="652935"/>
          </a:xfrm>
          <a:prstGeom prst="rect">
            <a:avLst/>
          </a:prstGeom>
        </p:spPr>
        <p:txBody>
          <a:bodyPr vert="horz" lIns="0" tIns="0" rIns="0" bIns="0" rtlCol="0" anchor="b" anchorCtr="0">
            <a:noAutofit/>
          </a:bodyPr>
          <a:lstStyle>
            <a:lvl1pPr marL="0" algn="l" defTabSz="1219170" rtl="0" eaLnBrk="1" latinLnBrk="0" hangingPunct="1">
              <a:lnSpc>
                <a:spcPts val="5760"/>
              </a:lnSpc>
              <a:spcBef>
                <a:spcPct val="0"/>
              </a:spcBef>
              <a:buNone/>
              <a:defRPr sz="4533" b="1" i="0" u="none" kern="1200" cap="none" spc="0" normalizeH="0" baseline="0">
                <a:solidFill>
                  <a:srgbClr val="8FA968"/>
                </a:solidFill>
                <a:latin typeface="+mj-lt"/>
                <a:ea typeface="+mj-ea"/>
                <a:cs typeface="+mj-cs"/>
              </a:defRPr>
            </a:lvl1pPr>
          </a:lstStyle>
          <a:p>
            <a:pPr marL="0" marR="0" lvl="0" indent="0" algn="l" defTabSz="1219170" rtl="0" eaLnBrk="1" fontAlgn="auto" latinLnBrk="0" hangingPunct="1">
              <a:lnSpc>
                <a:spcPts val="5760"/>
              </a:lnSpc>
              <a:spcBef>
                <a:spcPct val="0"/>
              </a:spcBef>
              <a:spcAft>
                <a:spcPts val="0"/>
              </a:spcAft>
              <a:buClrTx/>
              <a:buSzTx/>
              <a:buFontTx/>
              <a:buNone/>
              <a:tabLst/>
              <a:defRPr/>
            </a:pPr>
            <a:r>
              <a:rPr kumimoji="0" lang="en-US" sz="4533" b="1" i="0" u="none" strike="noStrike" kern="1200" cap="none" spc="0" normalizeH="0" baseline="0" noProof="0" dirty="0">
                <a:ln>
                  <a:noFill/>
                </a:ln>
                <a:solidFill>
                  <a:srgbClr val="8FA968"/>
                </a:solidFill>
                <a:effectLst/>
                <a:uLnTx/>
                <a:uFillTx/>
                <a:latin typeface="Calibri" panose="020F0502020204030204"/>
                <a:ea typeface="+mj-ea"/>
                <a:cs typeface="+mj-cs"/>
              </a:rPr>
              <a:t>A range of effects</a:t>
            </a:r>
            <a:endParaRPr kumimoji="0" lang="nb-NO" sz="4533" b="1" i="0" u="none" strike="noStrike" kern="1200" cap="none" spc="0" normalizeH="0" baseline="0" noProof="0" dirty="0">
              <a:ln>
                <a:noFill/>
              </a:ln>
              <a:solidFill>
                <a:srgbClr val="8FA968"/>
              </a:solidFill>
              <a:effectLst/>
              <a:uLnTx/>
              <a:uFillTx/>
              <a:latin typeface="Calibri" panose="020F0502020204030204"/>
              <a:ea typeface="+mj-ea"/>
              <a:cs typeface="+mj-cs"/>
            </a:endParaRPr>
          </a:p>
        </p:txBody>
      </p:sp>
      <p:pic>
        <p:nvPicPr>
          <p:cNvPr id="18" name="Picture 17">
            <a:extLst>
              <a:ext uri="{FF2B5EF4-FFF2-40B4-BE49-F238E27FC236}">
                <a16:creationId xmlns:a16="http://schemas.microsoft.com/office/drawing/2014/main" id="{180AD9B7-5D23-4E9D-A3CD-6192E2432B7B}"/>
              </a:ext>
            </a:extLst>
          </p:cNvPr>
          <p:cNvPicPr>
            <a:picLocks noChangeAspect="1"/>
          </p:cNvPicPr>
          <p:nvPr/>
        </p:nvPicPr>
        <p:blipFill rotWithShape="1">
          <a:blip r:embed="rId5"/>
          <a:srcRect r="8910"/>
          <a:stretch/>
        </p:blipFill>
        <p:spPr>
          <a:xfrm>
            <a:off x="88539" y="1859267"/>
            <a:ext cx="2509188" cy="2539744"/>
          </a:xfrm>
          <a:prstGeom prst="rect">
            <a:avLst/>
          </a:prstGeom>
        </p:spPr>
      </p:pic>
      <p:sp>
        <p:nvSpPr>
          <p:cNvPr id="2" name="TextBox 1">
            <a:extLst>
              <a:ext uri="{FF2B5EF4-FFF2-40B4-BE49-F238E27FC236}">
                <a16:creationId xmlns:a16="http://schemas.microsoft.com/office/drawing/2014/main" id="{AD801BE2-E8A3-5763-CFA9-5D3EDFBA02F2}"/>
              </a:ext>
            </a:extLst>
          </p:cNvPr>
          <p:cNvSpPr txBox="1"/>
          <p:nvPr/>
        </p:nvSpPr>
        <p:spPr>
          <a:xfrm>
            <a:off x="4732672" y="5696313"/>
            <a:ext cx="5660573" cy="1015663"/>
          </a:xfrm>
          <a:prstGeom prst="rect">
            <a:avLst/>
          </a:prstGeom>
          <a:noFill/>
        </p:spPr>
        <p:txBody>
          <a:bodyPr wrap="square">
            <a:spAutoFit/>
          </a:bodyPr>
          <a:lstStyle/>
          <a:p>
            <a:pPr lvl="1" eaLnBrk="0" fontAlgn="base" hangingPunct="0">
              <a:spcBef>
                <a:spcPct val="0"/>
              </a:spcBef>
              <a:spcAft>
                <a:spcPct val="0"/>
              </a:spcAft>
            </a:pPr>
            <a:r>
              <a:rPr lang="en-US" altLang="nb-NO" sz="2000" dirty="0">
                <a:solidFill>
                  <a:srgbClr val="333333"/>
                </a:solidFill>
                <a:cs typeface="Times New Roman" panose="02020603050405020304" pitchFamily="18" charset="0"/>
              </a:rPr>
              <a:t>Anderson PW 1972. More is different—Broken symmetry and nature of hierarchical structure of science. </a:t>
            </a:r>
            <a:r>
              <a:rPr lang="en-US" altLang="nb-NO" sz="2000" i="1" dirty="0">
                <a:solidFill>
                  <a:srgbClr val="333333"/>
                </a:solidFill>
                <a:cs typeface="Times New Roman" panose="02020603050405020304" pitchFamily="18" charset="0"/>
              </a:rPr>
              <a:t>Science</a:t>
            </a:r>
            <a:r>
              <a:rPr lang="en-US" altLang="nb-NO" sz="2000" dirty="0">
                <a:solidFill>
                  <a:srgbClr val="333333"/>
                </a:solidFill>
                <a:cs typeface="Times New Roman" panose="02020603050405020304" pitchFamily="18" charset="0"/>
              </a:rPr>
              <a:t> 177:393–396 </a:t>
            </a:r>
          </a:p>
        </p:txBody>
      </p:sp>
    </p:spTree>
    <p:extLst>
      <p:ext uri="{BB962C8B-B14F-4D97-AF65-F5344CB8AC3E}">
        <p14:creationId xmlns:p14="http://schemas.microsoft.com/office/powerpoint/2010/main" val="123889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125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140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1400"/>
                            </p:stCondLst>
                            <p:childTnLst>
                              <p:par>
                                <p:cTn id="28" presetID="1"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4" grpId="0"/>
      <p:bldP spid="2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1128920"/>
            <a:ext cx="10515600" cy="1325563"/>
          </a:xfrm>
        </p:spPr>
        <p:txBody>
          <a:bodyPr/>
          <a:lstStyle/>
          <a:p>
            <a:r>
              <a:rPr lang="en-US" dirty="0"/>
              <a:t>And why study this in salmon?</a:t>
            </a:r>
            <a:endParaRPr lang="nb-NO" dirty="0"/>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2" y="2328099"/>
            <a:ext cx="10798595" cy="2286932"/>
          </a:xfrm>
        </p:spPr>
        <p:txBody>
          <a:bodyPr>
            <a:normAutofit/>
          </a:bodyPr>
          <a:lstStyle/>
          <a:p>
            <a:r>
              <a:rPr lang="en-US" dirty="0"/>
              <a:t>Since a teleost fish is cognitively moderately complex.</a:t>
            </a:r>
          </a:p>
          <a:p>
            <a:r>
              <a:rPr lang="en-US" dirty="0"/>
              <a:t>Since we know a lot about fish and salmon.</a:t>
            </a:r>
          </a:p>
          <a:p>
            <a:r>
              <a:rPr lang="en-US" dirty="0"/>
              <a:t>Since good grant proposals can be funded.</a:t>
            </a:r>
          </a:p>
          <a:p>
            <a:r>
              <a:rPr lang="en-US" dirty="0"/>
              <a:t>To facilitate responsible </a:t>
            </a:r>
            <a:r>
              <a:rPr lang="en-US" dirty="0">
                <a:solidFill>
                  <a:schemeClr val="bg1">
                    <a:lumMod val="50000"/>
                  </a:schemeClr>
                </a:solidFill>
              </a:rPr>
              <a:t>(and profitable) </a:t>
            </a:r>
            <a:r>
              <a:rPr lang="en-US" dirty="0"/>
              <a:t>salmon aquaculture.</a:t>
            </a:r>
            <a:endParaRPr lang="nb-NO" dirty="0"/>
          </a:p>
        </p:txBody>
      </p:sp>
      <p:sp>
        <p:nvSpPr>
          <p:cNvPr id="4" name="Title 1">
            <a:extLst>
              <a:ext uri="{FF2B5EF4-FFF2-40B4-BE49-F238E27FC236}">
                <a16:creationId xmlns:a16="http://schemas.microsoft.com/office/drawing/2014/main" id="{7B1D8EDE-A89A-EFA5-E370-777245FC8DA9}"/>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Tree>
    <p:extLst>
      <p:ext uri="{BB962C8B-B14F-4D97-AF65-F5344CB8AC3E}">
        <p14:creationId xmlns:p14="http://schemas.microsoft.com/office/powerpoint/2010/main" val="255013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25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906296" y="-186202"/>
            <a:ext cx="10515600" cy="1325563"/>
          </a:xfrm>
        </p:spPr>
        <p:txBody>
          <a:bodyPr/>
          <a:lstStyle/>
          <a:p>
            <a:r>
              <a:rPr lang="en-US" dirty="0"/>
              <a:t>And why should </a:t>
            </a:r>
            <a:r>
              <a:rPr lang="en-US" b="1" dirty="0"/>
              <a:t>you</a:t>
            </a:r>
            <a:r>
              <a:rPr lang="en-US" dirty="0"/>
              <a:t> study this in salmon?</a:t>
            </a:r>
            <a:endParaRPr lang="nb-NO" dirty="0"/>
          </a:p>
        </p:txBody>
      </p:sp>
      <p:sp>
        <p:nvSpPr>
          <p:cNvPr id="7" name="TextBox 6">
            <a:extLst>
              <a:ext uri="{FF2B5EF4-FFF2-40B4-BE49-F238E27FC236}">
                <a16:creationId xmlns:a16="http://schemas.microsoft.com/office/drawing/2014/main" id="{2E5E0A9B-00CF-0BEF-296D-9AEBB2129C9E}"/>
              </a:ext>
            </a:extLst>
          </p:cNvPr>
          <p:cNvSpPr txBox="1"/>
          <p:nvPr/>
        </p:nvSpPr>
        <p:spPr>
          <a:xfrm>
            <a:off x="1863316" y="5013974"/>
            <a:ext cx="2095770" cy="1754326"/>
          </a:xfrm>
          <a:prstGeom prst="rect">
            <a:avLst/>
          </a:prstGeom>
          <a:noFill/>
        </p:spPr>
        <p:txBody>
          <a:bodyPr wrap="square">
            <a:spAutoFit/>
          </a:bodyPr>
          <a:lstStyle/>
          <a:p>
            <a:r>
              <a:rPr lang="en-US" b="1" dirty="0"/>
              <a:t>Sergey</a:t>
            </a:r>
            <a:r>
              <a:rPr lang="en-US" dirty="0"/>
              <a:t> is fluid in animal personalities, Fortran, ecology, </a:t>
            </a:r>
            <a:r>
              <a:rPr lang="en-US" dirty="0" err="1"/>
              <a:t>behaviour</a:t>
            </a:r>
            <a:r>
              <a:rPr lang="en-US" dirty="0"/>
              <a:t> and cognitive sciences.</a:t>
            </a:r>
          </a:p>
        </p:txBody>
      </p:sp>
      <p:pic>
        <p:nvPicPr>
          <p:cNvPr id="4098" name="Picture 2" descr="Magda L Dumitru | University of Bergen">
            <a:extLst>
              <a:ext uri="{FF2B5EF4-FFF2-40B4-BE49-F238E27FC236}">
                <a16:creationId xmlns:a16="http://schemas.microsoft.com/office/drawing/2014/main" id="{1C709789-C8B4-FFCF-9C29-6012E5389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1" y="953623"/>
            <a:ext cx="1539240" cy="1924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EDB709-984C-F028-72CC-E86925569403}"/>
              </a:ext>
            </a:extLst>
          </p:cNvPr>
          <p:cNvSpPr txBox="1"/>
          <p:nvPr/>
        </p:nvSpPr>
        <p:spPr>
          <a:xfrm>
            <a:off x="178142" y="2877673"/>
            <a:ext cx="1375409" cy="1200329"/>
          </a:xfrm>
          <a:prstGeom prst="rect">
            <a:avLst/>
          </a:prstGeom>
          <a:noFill/>
        </p:spPr>
        <p:txBody>
          <a:bodyPr wrap="square" lIns="0" rIns="0">
            <a:spAutoFit/>
          </a:bodyPr>
          <a:lstStyle/>
          <a:p>
            <a:r>
              <a:rPr lang="en-GB" b="1" dirty="0"/>
              <a:t>Magda</a:t>
            </a:r>
            <a:r>
              <a:rPr lang="en-GB" dirty="0"/>
              <a:t> is a psychologist working on consciousness.</a:t>
            </a:r>
          </a:p>
        </p:txBody>
      </p:sp>
      <p:pic>
        <p:nvPicPr>
          <p:cNvPr id="4100" name="Picture 4">
            <a:extLst>
              <a:ext uri="{FF2B5EF4-FFF2-40B4-BE49-F238E27FC236}">
                <a16:creationId xmlns:a16="http://schemas.microsoft.com/office/drawing/2014/main" id="{B39138A7-8EE4-005D-CFCF-B1BAB5E70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16" y="953623"/>
            <a:ext cx="1442085" cy="1919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AEA81B7-E9F7-D533-B9F4-69C976135CDF}"/>
              </a:ext>
            </a:extLst>
          </p:cNvPr>
          <p:cNvSpPr txBox="1"/>
          <p:nvPr/>
        </p:nvSpPr>
        <p:spPr>
          <a:xfrm>
            <a:off x="1643926" y="2877673"/>
            <a:ext cx="1539240" cy="1754326"/>
          </a:xfrm>
          <a:prstGeom prst="rect">
            <a:avLst/>
          </a:prstGeom>
          <a:noFill/>
        </p:spPr>
        <p:txBody>
          <a:bodyPr wrap="square" lIns="0" rIns="0">
            <a:spAutoFit/>
          </a:bodyPr>
          <a:lstStyle/>
          <a:p>
            <a:r>
              <a:rPr lang="en-GB" b="1" dirty="0">
                <a:solidFill>
                  <a:srgbClr val="0070C0"/>
                </a:solidFill>
              </a:rPr>
              <a:t>Andy</a:t>
            </a:r>
            <a:r>
              <a:rPr lang="en-GB" dirty="0">
                <a:solidFill>
                  <a:srgbClr val="0070C0"/>
                </a:solidFill>
              </a:rPr>
              <a:t> is a theoretical behavioural ecologist in a psychology department. </a:t>
            </a:r>
          </a:p>
        </p:txBody>
      </p:sp>
      <p:sp>
        <p:nvSpPr>
          <p:cNvPr id="11" name="TextBox 10">
            <a:extLst>
              <a:ext uri="{FF2B5EF4-FFF2-40B4-BE49-F238E27FC236}">
                <a16:creationId xmlns:a16="http://schemas.microsoft.com/office/drawing/2014/main" id="{6A93E7CD-CAAD-AA5E-B4CB-F79026112C87}"/>
              </a:ext>
            </a:extLst>
          </p:cNvPr>
          <p:cNvSpPr txBox="1"/>
          <p:nvPr/>
        </p:nvSpPr>
        <p:spPr>
          <a:xfrm>
            <a:off x="3233200" y="2877673"/>
            <a:ext cx="1539240" cy="1200329"/>
          </a:xfrm>
          <a:prstGeom prst="rect">
            <a:avLst/>
          </a:prstGeom>
          <a:noFill/>
        </p:spPr>
        <p:txBody>
          <a:bodyPr wrap="square" lIns="0" rIns="0">
            <a:spAutoFit/>
          </a:bodyPr>
          <a:lstStyle/>
          <a:p>
            <a:r>
              <a:rPr lang="en-GB" b="1" dirty="0"/>
              <a:t>Tore</a:t>
            </a:r>
            <a:r>
              <a:rPr lang="en-GB" dirty="0"/>
              <a:t> is the leader of the IMR fish welfare research group.</a:t>
            </a:r>
          </a:p>
        </p:txBody>
      </p:sp>
      <p:sp>
        <p:nvSpPr>
          <p:cNvPr id="12" name="TextBox 11">
            <a:extLst>
              <a:ext uri="{FF2B5EF4-FFF2-40B4-BE49-F238E27FC236}">
                <a16:creationId xmlns:a16="http://schemas.microsoft.com/office/drawing/2014/main" id="{E7C051B9-CF24-8449-0A49-050A4DE8D27D}"/>
              </a:ext>
            </a:extLst>
          </p:cNvPr>
          <p:cNvSpPr txBox="1"/>
          <p:nvPr/>
        </p:nvSpPr>
        <p:spPr>
          <a:xfrm>
            <a:off x="4958231" y="2873438"/>
            <a:ext cx="1425894" cy="1754326"/>
          </a:xfrm>
          <a:prstGeom prst="rect">
            <a:avLst/>
          </a:prstGeom>
          <a:noFill/>
        </p:spPr>
        <p:txBody>
          <a:bodyPr wrap="square" lIns="0" rIns="0">
            <a:spAutoFit/>
          </a:bodyPr>
          <a:lstStyle/>
          <a:p>
            <a:r>
              <a:rPr lang="en-GB" b="1" dirty="0">
                <a:solidFill>
                  <a:srgbClr val="0070C0"/>
                </a:solidFill>
              </a:rPr>
              <a:t>Marc</a:t>
            </a:r>
            <a:r>
              <a:rPr lang="en-GB" dirty="0">
                <a:solidFill>
                  <a:srgbClr val="0070C0"/>
                </a:solidFill>
              </a:rPr>
              <a:t> is a theoretical ecologist with a strong interest in salmon.</a:t>
            </a:r>
          </a:p>
        </p:txBody>
      </p:sp>
      <p:pic>
        <p:nvPicPr>
          <p:cNvPr id="4106" name="Picture 10" descr="Theoretical Ecology Group at University of Bergen">
            <a:extLst>
              <a:ext uri="{FF2B5EF4-FFF2-40B4-BE49-F238E27FC236}">
                <a16:creationId xmlns:a16="http://schemas.microsoft.com/office/drawing/2014/main" id="{34E87A2A-44FD-7BC0-59D9-DCE27384B8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72" r="8512"/>
          <a:stretch/>
        </p:blipFill>
        <p:spPr bwMode="auto">
          <a:xfrm>
            <a:off x="6405022" y="953620"/>
            <a:ext cx="1442085" cy="19198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085516A-1157-FE83-B3B7-4F944FD8D341}"/>
              </a:ext>
            </a:extLst>
          </p:cNvPr>
          <p:cNvSpPr txBox="1"/>
          <p:nvPr/>
        </p:nvSpPr>
        <p:spPr>
          <a:xfrm>
            <a:off x="6533328" y="2873437"/>
            <a:ext cx="1192198" cy="1754326"/>
          </a:xfrm>
          <a:prstGeom prst="rect">
            <a:avLst/>
          </a:prstGeom>
          <a:noFill/>
        </p:spPr>
        <p:txBody>
          <a:bodyPr wrap="square" lIns="0" rIns="0">
            <a:spAutoFit/>
          </a:bodyPr>
          <a:lstStyle/>
          <a:p>
            <a:r>
              <a:rPr lang="en-GB" b="1" dirty="0"/>
              <a:t>Anders</a:t>
            </a:r>
            <a:r>
              <a:rPr lang="en-GB" dirty="0"/>
              <a:t> is a marine ecologist and future salmon modeller.</a:t>
            </a:r>
          </a:p>
        </p:txBody>
      </p:sp>
      <p:pic>
        <p:nvPicPr>
          <p:cNvPr id="4108" name="Picture 12" descr="Railsback and Grimm background and experience">
            <a:extLst>
              <a:ext uri="{FF2B5EF4-FFF2-40B4-BE49-F238E27FC236}">
                <a16:creationId xmlns:a16="http://schemas.microsoft.com/office/drawing/2014/main" id="{1BB1B0E4-036A-BD5C-5483-CBB965D561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011"/>
          <a:stretch/>
        </p:blipFill>
        <p:spPr bwMode="auto">
          <a:xfrm>
            <a:off x="7895683" y="942589"/>
            <a:ext cx="1290644" cy="19308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4F39B1C-48EE-A807-B1D3-9983962B53C8}"/>
              </a:ext>
            </a:extLst>
          </p:cNvPr>
          <p:cNvSpPr txBox="1"/>
          <p:nvPr/>
        </p:nvSpPr>
        <p:spPr>
          <a:xfrm>
            <a:off x="7957485" y="2863913"/>
            <a:ext cx="1270647" cy="1754326"/>
          </a:xfrm>
          <a:prstGeom prst="rect">
            <a:avLst/>
          </a:prstGeom>
          <a:noFill/>
        </p:spPr>
        <p:txBody>
          <a:bodyPr wrap="square" lIns="0" rIns="0">
            <a:spAutoFit/>
          </a:bodyPr>
          <a:lstStyle/>
          <a:p>
            <a:r>
              <a:rPr lang="en-GB" b="1" dirty="0">
                <a:solidFill>
                  <a:srgbClr val="0070C0"/>
                </a:solidFill>
              </a:rPr>
              <a:t>Steve</a:t>
            </a:r>
            <a:r>
              <a:rPr lang="en-GB" dirty="0">
                <a:solidFill>
                  <a:srgbClr val="0070C0"/>
                </a:solidFill>
              </a:rPr>
              <a:t> is a salmon/trout modeler who has become a theoretical ecologist.</a:t>
            </a:r>
          </a:p>
        </p:txBody>
      </p:sp>
      <p:pic>
        <p:nvPicPr>
          <p:cNvPr id="4110" name="Picture 14" descr="Ivar Rønnestad | Universitetet i Bergen">
            <a:extLst>
              <a:ext uri="{FF2B5EF4-FFF2-40B4-BE49-F238E27FC236}">
                <a16:creationId xmlns:a16="http://schemas.microsoft.com/office/drawing/2014/main" id="{F863F763-E858-7FC7-509F-EA8D498A7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135" y="921612"/>
            <a:ext cx="1290645" cy="19465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424B863-8DE0-3ADB-4E13-658A2A6AF775}"/>
              </a:ext>
            </a:extLst>
          </p:cNvPr>
          <p:cNvSpPr txBox="1"/>
          <p:nvPr/>
        </p:nvSpPr>
        <p:spPr>
          <a:xfrm>
            <a:off x="9355251" y="2831200"/>
            <a:ext cx="1223529" cy="1477328"/>
          </a:xfrm>
          <a:prstGeom prst="rect">
            <a:avLst/>
          </a:prstGeom>
          <a:noFill/>
        </p:spPr>
        <p:txBody>
          <a:bodyPr wrap="square" lIns="0" rIns="0">
            <a:spAutoFit/>
          </a:bodyPr>
          <a:lstStyle/>
          <a:p>
            <a:r>
              <a:rPr lang="en-GB" b="1" dirty="0"/>
              <a:t>Ivar</a:t>
            </a:r>
            <a:r>
              <a:rPr lang="en-GB" dirty="0"/>
              <a:t> is a fish physiologist with a strong interest in salmon.</a:t>
            </a:r>
          </a:p>
        </p:txBody>
      </p:sp>
      <p:pic>
        <p:nvPicPr>
          <p:cNvPr id="4112" name="Picture 16" descr="UiBdoc - UiBdoc added a new photo — with Knut Wiik Vollset...">
            <a:extLst>
              <a:ext uri="{FF2B5EF4-FFF2-40B4-BE49-F238E27FC236}">
                <a16:creationId xmlns:a16="http://schemas.microsoft.com/office/drawing/2014/main" id="{1F2E8AC1-44C0-FF02-1169-DCB9BA0B13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612" r="27609"/>
          <a:stretch/>
        </p:blipFill>
        <p:spPr bwMode="auto">
          <a:xfrm>
            <a:off x="10705899" y="930900"/>
            <a:ext cx="1430704" cy="19562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175D978-A8A1-6014-5DD0-80D2CACF379F}"/>
              </a:ext>
            </a:extLst>
          </p:cNvPr>
          <p:cNvSpPr txBox="1"/>
          <p:nvPr/>
        </p:nvSpPr>
        <p:spPr>
          <a:xfrm>
            <a:off x="10774717" y="2831200"/>
            <a:ext cx="1192198" cy="1477328"/>
          </a:xfrm>
          <a:prstGeom prst="rect">
            <a:avLst/>
          </a:prstGeom>
          <a:noFill/>
        </p:spPr>
        <p:txBody>
          <a:bodyPr wrap="square" lIns="0" rIns="0">
            <a:spAutoFit/>
          </a:bodyPr>
          <a:lstStyle/>
          <a:p>
            <a:r>
              <a:rPr lang="en-GB" b="1" dirty="0">
                <a:solidFill>
                  <a:srgbClr val="0070C0"/>
                </a:solidFill>
              </a:rPr>
              <a:t>Knut</a:t>
            </a:r>
            <a:r>
              <a:rPr lang="en-GB" dirty="0">
                <a:solidFill>
                  <a:srgbClr val="0070C0"/>
                </a:solidFill>
              </a:rPr>
              <a:t> is a fish ecologist with much experience in salmon.</a:t>
            </a:r>
          </a:p>
        </p:txBody>
      </p:sp>
      <p:pic>
        <p:nvPicPr>
          <p:cNvPr id="4114" name="Picture 18" descr="Sergei Budaev's picture">
            <a:extLst>
              <a:ext uri="{FF2B5EF4-FFF2-40B4-BE49-F238E27FC236}">
                <a16:creationId xmlns:a16="http://schemas.microsoft.com/office/drawing/2014/main" id="{19D7D292-9178-FE11-7485-DB524E4E6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9" y="4595066"/>
            <a:ext cx="1738588" cy="2173234"/>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Katja Susanna Enberg's picture">
            <a:extLst>
              <a:ext uri="{FF2B5EF4-FFF2-40B4-BE49-F238E27FC236}">
                <a16:creationId xmlns:a16="http://schemas.microsoft.com/office/drawing/2014/main" id="{DCBC866C-B141-7C89-305F-34F76E598C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835"/>
          <a:stretch/>
        </p:blipFill>
        <p:spPr bwMode="auto">
          <a:xfrm>
            <a:off x="10328684" y="4595066"/>
            <a:ext cx="1807919" cy="217323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F84F6C1-9A9D-05CA-04FC-280C08B9F201}"/>
              </a:ext>
            </a:extLst>
          </p:cNvPr>
          <p:cNvSpPr txBox="1"/>
          <p:nvPr/>
        </p:nvSpPr>
        <p:spPr>
          <a:xfrm>
            <a:off x="7686337" y="5197724"/>
            <a:ext cx="2642347" cy="1477328"/>
          </a:xfrm>
          <a:prstGeom prst="rect">
            <a:avLst/>
          </a:prstGeom>
          <a:noFill/>
        </p:spPr>
        <p:txBody>
          <a:bodyPr wrap="square">
            <a:spAutoFit/>
          </a:bodyPr>
          <a:lstStyle/>
          <a:p>
            <a:pPr algn="r"/>
            <a:r>
              <a:rPr lang="en-US" b="1" dirty="0"/>
              <a:t>Katja</a:t>
            </a:r>
            <a:r>
              <a:rPr lang="en-US" dirty="0"/>
              <a:t> is a fisheries professor with a special interest (in teaching and research) in sustainability and the UN Agenda 2030.</a:t>
            </a:r>
          </a:p>
        </p:txBody>
      </p:sp>
      <p:pic>
        <p:nvPicPr>
          <p:cNvPr id="5" name="Picture 4">
            <a:extLst>
              <a:ext uri="{FF2B5EF4-FFF2-40B4-BE49-F238E27FC236}">
                <a16:creationId xmlns:a16="http://schemas.microsoft.com/office/drawing/2014/main" id="{DC3E8ABA-4F5D-C3B7-C0E4-D61C6BF9584C}"/>
              </a:ext>
            </a:extLst>
          </p:cNvPr>
          <p:cNvPicPr>
            <a:picLocks noChangeAspect="1"/>
          </p:cNvPicPr>
          <p:nvPr/>
        </p:nvPicPr>
        <p:blipFill>
          <a:blip r:embed="rId10"/>
          <a:stretch>
            <a:fillRect/>
          </a:stretch>
        </p:blipFill>
        <p:spPr>
          <a:xfrm>
            <a:off x="3169486" y="953620"/>
            <a:ext cx="1616957" cy="1919380"/>
          </a:xfrm>
          <a:prstGeom prst="rect">
            <a:avLst/>
          </a:prstGeom>
        </p:spPr>
      </p:pic>
      <p:pic>
        <p:nvPicPr>
          <p:cNvPr id="8" name="Picture 7" descr="Marc Mangel elected to the Royal Society of Edinburgh">
            <a:extLst>
              <a:ext uri="{FF2B5EF4-FFF2-40B4-BE49-F238E27FC236}">
                <a16:creationId xmlns:a16="http://schemas.microsoft.com/office/drawing/2014/main" id="{73D23CFB-59F5-7C2F-464F-5B52013804D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332" t="460" r="15031" b="19116"/>
          <a:stretch/>
        </p:blipFill>
        <p:spPr bwMode="auto">
          <a:xfrm>
            <a:off x="4951343" y="956776"/>
            <a:ext cx="1402775" cy="193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7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gda L Dumitru | University of Bergen">
            <a:extLst>
              <a:ext uri="{FF2B5EF4-FFF2-40B4-BE49-F238E27FC236}">
                <a16:creationId xmlns:a16="http://schemas.microsoft.com/office/drawing/2014/main" id="{1C709789-C8B4-FFCF-9C29-6012E5389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11" y="953623"/>
            <a:ext cx="153924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39138A7-8EE4-005D-CFCF-B1BAB5E70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716" y="953623"/>
            <a:ext cx="1442085" cy="191981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Theoretical Ecology Group at University of Bergen">
            <a:extLst>
              <a:ext uri="{FF2B5EF4-FFF2-40B4-BE49-F238E27FC236}">
                <a16:creationId xmlns:a16="http://schemas.microsoft.com/office/drawing/2014/main" id="{34E87A2A-44FD-7BC0-59D9-DCE27384B8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372" r="8512"/>
          <a:stretch/>
        </p:blipFill>
        <p:spPr bwMode="auto">
          <a:xfrm>
            <a:off x="6405022" y="953620"/>
            <a:ext cx="1442085" cy="1919817"/>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ailsback and Grimm background and experience">
            <a:extLst>
              <a:ext uri="{FF2B5EF4-FFF2-40B4-BE49-F238E27FC236}">
                <a16:creationId xmlns:a16="http://schemas.microsoft.com/office/drawing/2014/main" id="{1BB1B0E4-036A-BD5C-5483-CBB965D561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8011"/>
          <a:stretch/>
        </p:blipFill>
        <p:spPr bwMode="auto">
          <a:xfrm>
            <a:off x="7895683" y="942589"/>
            <a:ext cx="1290644" cy="1930848"/>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var Rønnestad | Universitetet i Bergen">
            <a:extLst>
              <a:ext uri="{FF2B5EF4-FFF2-40B4-BE49-F238E27FC236}">
                <a16:creationId xmlns:a16="http://schemas.microsoft.com/office/drawing/2014/main" id="{F863F763-E858-7FC7-509F-EA8D498A7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8135" y="921612"/>
            <a:ext cx="1290645" cy="1946547"/>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UiBdoc - UiBdoc added a new photo — with Knut Wiik Vollset...">
            <a:extLst>
              <a:ext uri="{FF2B5EF4-FFF2-40B4-BE49-F238E27FC236}">
                <a16:creationId xmlns:a16="http://schemas.microsoft.com/office/drawing/2014/main" id="{1F2E8AC1-44C0-FF02-1169-DCB9BA0B135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612" r="27609"/>
          <a:stretch/>
        </p:blipFill>
        <p:spPr bwMode="auto">
          <a:xfrm>
            <a:off x="10705899" y="930900"/>
            <a:ext cx="1430704" cy="1956287"/>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Sergei Budaev's picture">
            <a:extLst>
              <a:ext uri="{FF2B5EF4-FFF2-40B4-BE49-F238E27FC236}">
                <a16:creationId xmlns:a16="http://schemas.microsoft.com/office/drawing/2014/main" id="{19D7D292-9178-FE11-7485-DB524E4E6E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49" y="4595066"/>
            <a:ext cx="1738588" cy="2173234"/>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Katja Susanna Enberg's picture">
            <a:extLst>
              <a:ext uri="{FF2B5EF4-FFF2-40B4-BE49-F238E27FC236}">
                <a16:creationId xmlns:a16="http://schemas.microsoft.com/office/drawing/2014/main" id="{DCBC866C-B141-7C89-305F-34F76E598C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3835"/>
          <a:stretch/>
        </p:blipFill>
        <p:spPr bwMode="auto">
          <a:xfrm>
            <a:off x="10328684" y="4595066"/>
            <a:ext cx="1807919" cy="217323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BC512D8-C21E-BB6B-B9EA-F81CA49977EB}"/>
              </a:ext>
            </a:extLst>
          </p:cNvPr>
          <p:cNvSpPr txBox="1">
            <a:spLocks/>
          </p:cNvSpPr>
          <p:nvPr/>
        </p:nvSpPr>
        <p:spPr>
          <a:xfrm>
            <a:off x="110047" y="85428"/>
            <a:ext cx="1195846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i="1" dirty="0"/>
              <a:t>Can we write an article about what is it like to be an Atlantic salmon?</a:t>
            </a:r>
          </a:p>
        </p:txBody>
      </p:sp>
      <p:sp>
        <p:nvSpPr>
          <p:cNvPr id="6" name="Content Placeholder 2">
            <a:extLst>
              <a:ext uri="{FF2B5EF4-FFF2-40B4-BE49-F238E27FC236}">
                <a16:creationId xmlns:a16="http://schemas.microsoft.com/office/drawing/2014/main" id="{07EE3A64-C187-88D6-67B5-D70FE8741082}"/>
              </a:ext>
            </a:extLst>
          </p:cNvPr>
          <p:cNvSpPr>
            <a:spLocks noGrp="1"/>
          </p:cNvSpPr>
          <p:nvPr>
            <p:ph idx="1"/>
          </p:nvPr>
        </p:nvSpPr>
        <p:spPr>
          <a:xfrm>
            <a:off x="2980299" y="3166694"/>
            <a:ext cx="6147323" cy="2856743"/>
          </a:xfrm>
        </p:spPr>
        <p:txBody>
          <a:bodyPr>
            <a:normAutofit/>
          </a:bodyPr>
          <a:lstStyle/>
          <a:p>
            <a:r>
              <a:rPr lang="en-US" dirty="0"/>
              <a:t>Or do we have to write 3?</a:t>
            </a:r>
          </a:p>
          <a:p>
            <a:r>
              <a:rPr lang="en-US" dirty="0"/>
              <a:t>Or 11?</a:t>
            </a:r>
          </a:p>
          <a:p>
            <a:r>
              <a:rPr lang="en-US" dirty="0"/>
              <a:t>These are the things we must discuss, in between the discussions about what it is to be a salmon.</a:t>
            </a:r>
          </a:p>
          <a:p>
            <a:r>
              <a:rPr lang="en-US" dirty="0"/>
              <a:t>And now comes my perspective…</a:t>
            </a:r>
            <a:endParaRPr lang="nb-NO" dirty="0"/>
          </a:p>
        </p:txBody>
      </p:sp>
      <p:pic>
        <p:nvPicPr>
          <p:cNvPr id="2" name="Picture 1">
            <a:extLst>
              <a:ext uri="{FF2B5EF4-FFF2-40B4-BE49-F238E27FC236}">
                <a16:creationId xmlns:a16="http://schemas.microsoft.com/office/drawing/2014/main" id="{85325187-FE50-090B-7363-27C420AF6DA3}"/>
              </a:ext>
            </a:extLst>
          </p:cNvPr>
          <p:cNvPicPr>
            <a:picLocks noChangeAspect="1"/>
          </p:cNvPicPr>
          <p:nvPr/>
        </p:nvPicPr>
        <p:blipFill>
          <a:blip r:embed="rId10"/>
          <a:stretch>
            <a:fillRect/>
          </a:stretch>
        </p:blipFill>
        <p:spPr>
          <a:xfrm>
            <a:off x="3169486" y="953620"/>
            <a:ext cx="1616957" cy="1919380"/>
          </a:xfrm>
          <a:prstGeom prst="rect">
            <a:avLst/>
          </a:prstGeom>
        </p:spPr>
      </p:pic>
      <p:pic>
        <p:nvPicPr>
          <p:cNvPr id="3" name="Picture 2" descr="Marc Mangel elected to the Royal Society of Edinburgh">
            <a:extLst>
              <a:ext uri="{FF2B5EF4-FFF2-40B4-BE49-F238E27FC236}">
                <a16:creationId xmlns:a16="http://schemas.microsoft.com/office/drawing/2014/main" id="{09641E0E-1255-071E-B212-6DCBAF401E8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332" t="460" r="15031" b="19116"/>
          <a:stretch/>
        </p:blipFill>
        <p:spPr bwMode="auto">
          <a:xfrm>
            <a:off x="4951343" y="956776"/>
            <a:ext cx="1402775" cy="193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5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730888"/>
            <a:ext cx="10515600" cy="1325563"/>
          </a:xfrm>
        </p:spPr>
        <p:txBody>
          <a:bodyPr/>
          <a:lstStyle/>
          <a:p>
            <a:r>
              <a:rPr lang="en-US" dirty="0"/>
              <a:t>3 good reasons to study this</a:t>
            </a:r>
          </a:p>
        </p:txBody>
      </p:sp>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3" y="1930067"/>
            <a:ext cx="10515600" cy="4351338"/>
          </a:xfrm>
        </p:spPr>
        <p:txBody>
          <a:bodyPr/>
          <a:lstStyle/>
          <a:p>
            <a:r>
              <a:rPr lang="en-US" dirty="0">
                <a:solidFill>
                  <a:schemeClr val="bg1">
                    <a:lumMod val="65000"/>
                  </a:schemeClr>
                </a:solidFill>
              </a:rPr>
              <a:t>To understand better what it is to be an animal</a:t>
            </a:r>
          </a:p>
          <a:p>
            <a:r>
              <a:rPr lang="en-US" dirty="0">
                <a:solidFill>
                  <a:schemeClr val="bg1">
                    <a:lumMod val="65000"/>
                  </a:schemeClr>
                </a:solidFill>
              </a:rPr>
              <a:t>To advance the theory of animal </a:t>
            </a:r>
            <a:r>
              <a:rPr lang="en-US" dirty="0" err="1">
                <a:solidFill>
                  <a:schemeClr val="bg1">
                    <a:lumMod val="65000"/>
                  </a:schemeClr>
                </a:solidFill>
              </a:rPr>
              <a:t>behaviour</a:t>
            </a:r>
            <a:endParaRPr lang="en-US" dirty="0">
              <a:solidFill>
                <a:schemeClr val="bg1">
                  <a:lumMod val="65000"/>
                </a:schemeClr>
              </a:solidFill>
            </a:endParaRPr>
          </a:p>
          <a:p>
            <a:pPr>
              <a:buFont typeface="Wingdings" panose="05000000000000000000" pitchFamily="2" charset="2"/>
              <a:buChar char="Ø"/>
            </a:pPr>
            <a:r>
              <a:rPr lang="en-US" b="1" dirty="0"/>
              <a:t>To facilitate responsible (and profitable) aquaculture</a:t>
            </a:r>
          </a:p>
        </p:txBody>
      </p:sp>
      <p:sp>
        <p:nvSpPr>
          <p:cNvPr id="4" name="Arrow: Up 3">
            <a:extLst>
              <a:ext uri="{FF2B5EF4-FFF2-40B4-BE49-F238E27FC236}">
                <a16:creationId xmlns:a16="http://schemas.microsoft.com/office/drawing/2014/main" id="{0E84742E-4191-DDF5-FAA4-8947D8648750}"/>
              </a:ext>
            </a:extLst>
          </p:cNvPr>
          <p:cNvSpPr/>
          <p:nvPr/>
        </p:nvSpPr>
        <p:spPr>
          <a:xfrm rot="2630873">
            <a:off x="2913767" y="349711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Up 4">
            <a:extLst>
              <a:ext uri="{FF2B5EF4-FFF2-40B4-BE49-F238E27FC236}">
                <a16:creationId xmlns:a16="http://schemas.microsoft.com/office/drawing/2014/main" id="{6A169134-7873-F290-126F-E34DFD1FEEE1}"/>
              </a:ext>
            </a:extLst>
          </p:cNvPr>
          <p:cNvSpPr/>
          <p:nvPr/>
        </p:nvSpPr>
        <p:spPr>
          <a:xfrm rot="19823394">
            <a:off x="6235833" y="3521494"/>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Up 5">
            <a:extLst>
              <a:ext uri="{FF2B5EF4-FFF2-40B4-BE49-F238E27FC236}">
                <a16:creationId xmlns:a16="http://schemas.microsoft.com/office/drawing/2014/main" id="{D0D31C64-B140-8AC5-844B-FC25EBF4C366}"/>
              </a:ext>
            </a:extLst>
          </p:cNvPr>
          <p:cNvSpPr/>
          <p:nvPr/>
        </p:nvSpPr>
        <p:spPr>
          <a:xfrm rot="18468422">
            <a:off x="2790042" y="5188979"/>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5C17235-25D9-16A1-961F-6A8745C92DA4}"/>
              </a:ext>
            </a:extLst>
          </p:cNvPr>
          <p:cNvSpPr txBox="1"/>
          <p:nvPr/>
        </p:nvSpPr>
        <p:spPr>
          <a:xfrm>
            <a:off x="998651" y="4621556"/>
            <a:ext cx="2333844" cy="523220"/>
          </a:xfrm>
          <a:prstGeom prst="rect">
            <a:avLst/>
          </a:prstGeom>
          <a:noFill/>
        </p:spPr>
        <p:txBody>
          <a:bodyPr wrap="none" rtlCol="0">
            <a:spAutoFit/>
          </a:bodyPr>
          <a:lstStyle/>
          <a:p>
            <a:r>
              <a:rPr lang="en-US" sz="2800" dirty="0"/>
              <a:t>animal welfare</a:t>
            </a:r>
          </a:p>
        </p:txBody>
      </p:sp>
      <p:sp>
        <p:nvSpPr>
          <p:cNvPr id="8" name="TextBox 7">
            <a:extLst>
              <a:ext uri="{FF2B5EF4-FFF2-40B4-BE49-F238E27FC236}">
                <a16:creationId xmlns:a16="http://schemas.microsoft.com/office/drawing/2014/main" id="{E3C217A2-635C-0B72-FFB8-84767412DF6A}"/>
              </a:ext>
            </a:extLst>
          </p:cNvPr>
          <p:cNvSpPr txBox="1"/>
          <p:nvPr/>
        </p:nvSpPr>
        <p:spPr>
          <a:xfrm>
            <a:off x="6486658" y="4607852"/>
            <a:ext cx="1731371" cy="523220"/>
          </a:xfrm>
          <a:prstGeom prst="rect">
            <a:avLst/>
          </a:prstGeom>
          <a:noFill/>
        </p:spPr>
        <p:txBody>
          <a:bodyPr wrap="none" rtlCol="0">
            <a:spAutoFit/>
          </a:bodyPr>
          <a:lstStyle/>
          <a:p>
            <a:r>
              <a:rPr lang="en-US" sz="2800" dirty="0"/>
              <a:t>robust fish</a:t>
            </a:r>
          </a:p>
        </p:txBody>
      </p:sp>
      <p:sp>
        <p:nvSpPr>
          <p:cNvPr id="9" name="TextBox 8">
            <a:extLst>
              <a:ext uri="{FF2B5EF4-FFF2-40B4-BE49-F238E27FC236}">
                <a16:creationId xmlns:a16="http://schemas.microsoft.com/office/drawing/2014/main" id="{A7583107-AD3F-1A15-6AA4-AACDF06B283B}"/>
              </a:ext>
            </a:extLst>
          </p:cNvPr>
          <p:cNvSpPr txBox="1"/>
          <p:nvPr/>
        </p:nvSpPr>
        <p:spPr>
          <a:xfrm>
            <a:off x="3669731" y="5970687"/>
            <a:ext cx="2650149" cy="523220"/>
          </a:xfrm>
          <a:prstGeom prst="rect">
            <a:avLst/>
          </a:prstGeom>
          <a:noFill/>
        </p:spPr>
        <p:txBody>
          <a:bodyPr wrap="none" rtlCol="0">
            <a:spAutoFit/>
          </a:bodyPr>
          <a:lstStyle/>
          <a:p>
            <a:r>
              <a:rPr lang="en-US" sz="2800" dirty="0"/>
              <a:t>animal wellbeing</a:t>
            </a:r>
          </a:p>
        </p:txBody>
      </p:sp>
      <p:sp>
        <p:nvSpPr>
          <p:cNvPr id="10" name="Arrow: Up 9">
            <a:extLst>
              <a:ext uri="{FF2B5EF4-FFF2-40B4-BE49-F238E27FC236}">
                <a16:creationId xmlns:a16="http://schemas.microsoft.com/office/drawing/2014/main" id="{B437CD82-F0D0-AB84-3E8B-8CB4011560A7}"/>
              </a:ext>
            </a:extLst>
          </p:cNvPr>
          <p:cNvSpPr/>
          <p:nvPr/>
        </p:nvSpPr>
        <p:spPr>
          <a:xfrm rot="2664516">
            <a:off x="6246696" y="5089565"/>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5D9F6169-0298-F198-7635-C0F95EFD6773}"/>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Tree>
    <p:extLst>
      <p:ext uri="{BB962C8B-B14F-4D97-AF65-F5344CB8AC3E}">
        <p14:creationId xmlns:p14="http://schemas.microsoft.com/office/powerpoint/2010/main" val="143329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0"/>
                            </p:stCondLst>
                            <p:childTnLst>
                              <p:par>
                                <p:cTn id="23" presetID="22" presetClass="entr" presetSubtype="4"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2C5A31-C0F3-CA81-3D44-B27DABDA33F1}"/>
              </a:ext>
            </a:extLst>
          </p:cNvPr>
          <p:cNvPicPr>
            <a:picLocks noChangeAspect="1"/>
          </p:cNvPicPr>
          <p:nvPr/>
        </p:nvPicPr>
        <p:blipFill>
          <a:blip r:embed="rId2"/>
          <a:stretch>
            <a:fillRect/>
          </a:stretch>
        </p:blipFill>
        <p:spPr>
          <a:xfrm>
            <a:off x="1830985" y="0"/>
            <a:ext cx="8530029" cy="6858000"/>
          </a:xfrm>
          <a:prstGeom prst="rect">
            <a:avLst/>
          </a:prstGeom>
        </p:spPr>
      </p:pic>
      <p:sp>
        <p:nvSpPr>
          <p:cNvPr id="7" name="TextBox 6">
            <a:extLst>
              <a:ext uri="{FF2B5EF4-FFF2-40B4-BE49-F238E27FC236}">
                <a16:creationId xmlns:a16="http://schemas.microsoft.com/office/drawing/2014/main" id="{CB70143B-1FB8-7262-58DE-7DC230E4DB16}"/>
              </a:ext>
            </a:extLst>
          </p:cNvPr>
          <p:cNvSpPr txBox="1"/>
          <p:nvPr/>
        </p:nvSpPr>
        <p:spPr>
          <a:xfrm>
            <a:off x="906660" y="1452569"/>
            <a:ext cx="10378680" cy="369332"/>
          </a:xfrm>
          <a:prstGeom prst="rect">
            <a:avLst/>
          </a:prstGeom>
          <a:noFill/>
        </p:spPr>
        <p:txBody>
          <a:bodyPr wrap="square">
            <a:spAutoFit/>
          </a:bodyPr>
          <a:lstStyle/>
          <a:p>
            <a:r>
              <a:rPr lang="nb-NO" dirty="0">
                <a:hlinkClick r:id="rId3"/>
              </a:rPr>
              <a:t>https://www.regjeringen.no/no/aktuelt/regjeringa-varslar-stortingsmelding-om-dyrevelferd/id2893630/</a:t>
            </a:r>
            <a:r>
              <a:rPr lang="nb-NO" dirty="0"/>
              <a:t> </a:t>
            </a:r>
          </a:p>
        </p:txBody>
      </p:sp>
      <p:sp>
        <p:nvSpPr>
          <p:cNvPr id="9" name="TextBox 8">
            <a:extLst>
              <a:ext uri="{FF2B5EF4-FFF2-40B4-BE49-F238E27FC236}">
                <a16:creationId xmlns:a16="http://schemas.microsoft.com/office/drawing/2014/main" id="{BFE2DE20-FB5C-E87D-42D0-CC899860F3B0}"/>
              </a:ext>
            </a:extLst>
          </p:cNvPr>
          <p:cNvSpPr txBox="1"/>
          <p:nvPr/>
        </p:nvSpPr>
        <p:spPr>
          <a:xfrm>
            <a:off x="538439" y="2948099"/>
            <a:ext cx="10925680" cy="523220"/>
          </a:xfrm>
          <a:prstGeom prst="rect">
            <a:avLst/>
          </a:prstGeom>
          <a:solidFill>
            <a:schemeClr val="bg1"/>
          </a:solidFill>
        </p:spPr>
        <p:txBody>
          <a:bodyPr wrap="square">
            <a:spAutoFit/>
          </a:bodyPr>
          <a:lstStyle/>
          <a:p>
            <a:r>
              <a:rPr lang="en-US" sz="2800" b="1" dirty="0"/>
              <a:t>The government announces a parliamentary report on animal welfare</a:t>
            </a:r>
          </a:p>
        </p:txBody>
      </p:sp>
      <p:sp>
        <p:nvSpPr>
          <p:cNvPr id="10" name="TextBox 9">
            <a:extLst>
              <a:ext uri="{FF2B5EF4-FFF2-40B4-BE49-F238E27FC236}">
                <a16:creationId xmlns:a16="http://schemas.microsoft.com/office/drawing/2014/main" id="{E1297195-2458-5EA0-A2FF-576015F767D6}"/>
              </a:ext>
            </a:extLst>
          </p:cNvPr>
          <p:cNvSpPr txBox="1"/>
          <p:nvPr/>
        </p:nvSpPr>
        <p:spPr>
          <a:xfrm>
            <a:off x="593031" y="3471319"/>
            <a:ext cx="10167582" cy="1938992"/>
          </a:xfrm>
          <a:prstGeom prst="rect">
            <a:avLst/>
          </a:prstGeom>
          <a:solidFill>
            <a:schemeClr val="bg1"/>
          </a:solidFill>
          <a:ln>
            <a:solidFill>
              <a:schemeClr val="accent1"/>
            </a:solidFill>
          </a:ln>
        </p:spPr>
        <p:txBody>
          <a:bodyPr wrap="square" rtlCol="0">
            <a:spAutoFit/>
          </a:bodyPr>
          <a:lstStyle/>
          <a:p>
            <a:r>
              <a:rPr lang="en-US" sz="2400" dirty="0"/>
              <a:t>“Animal welfare regulations must be based on up-to-date knowledge of animal welfare. A notification to the Parliament on animal welfare will review the status when it comes to knowledge about the welfare of the animals to which the law applies. Both in Norway and the rest of Europe, consumers have increased attention to how animals are handled.”</a:t>
            </a:r>
            <a:endParaRPr lang="nb-NO" sz="2400" dirty="0"/>
          </a:p>
        </p:txBody>
      </p:sp>
      <p:sp>
        <p:nvSpPr>
          <p:cNvPr id="13" name="Rectangle 12">
            <a:extLst>
              <a:ext uri="{FF2B5EF4-FFF2-40B4-BE49-F238E27FC236}">
                <a16:creationId xmlns:a16="http://schemas.microsoft.com/office/drawing/2014/main" id="{5FFEEB05-1975-017D-C2E3-157827AAD95F}"/>
              </a:ext>
            </a:extLst>
          </p:cNvPr>
          <p:cNvSpPr/>
          <p:nvPr/>
        </p:nvSpPr>
        <p:spPr>
          <a:xfrm>
            <a:off x="6537278" y="4640239"/>
            <a:ext cx="3384644" cy="35484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a:extLst>
              <a:ext uri="{FF2B5EF4-FFF2-40B4-BE49-F238E27FC236}">
                <a16:creationId xmlns:a16="http://schemas.microsoft.com/office/drawing/2014/main" id="{5FAB8E25-6D11-7E13-9C0C-0F53244699E6}"/>
              </a:ext>
            </a:extLst>
          </p:cNvPr>
          <p:cNvSpPr/>
          <p:nvPr/>
        </p:nvSpPr>
        <p:spPr>
          <a:xfrm>
            <a:off x="593031" y="4995998"/>
            <a:ext cx="4841142" cy="354842"/>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257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50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7F51AC-6B8E-F10C-6627-C93B96AEA1E7}"/>
              </a:ext>
            </a:extLst>
          </p:cNvPr>
          <p:cNvPicPr>
            <a:picLocks noChangeAspect="1"/>
          </p:cNvPicPr>
          <p:nvPr/>
        </p:nvPicPr>
        <p:blipFill>
          <a:blip r:embed="rId2"/>
          <a:stretch>
            <a:fillRect/>
          </a:stretch>
        </p:blipFill>
        <p:spPr>
          <a:xfrm>
            <a:off x="1062037" y="76200"/>
            <a:ext cx="10067925" cy="6705600"/>
          </a:xfrm>
          <a:prstGeom prst="rect">
            <a:avLst/>
          </a:prstGeom>
        </p:spPr>
      </p:pic>
      <p:sp>
        <p:nvSpPr>
          <p:cNvPr id="2" name="Title 1">
            <a:extLst>
              <a:ext uri="{FF2B5EF4-FFF2-40B4-BE49-F238E27FC236}">
                <a16:creationId xmlns:a16="http://schemas.microsoft.com/office/drawing/2014/main" id="{D3C481B2-391A-8927-4006-71F47A6D874F}"/>
              </a:ext>
            </a:extLst>
          </p:cNvPr>
          <p:cNvSpPr>
            <a:spLocks noGrp="1"/>
          </p:cNvSpPr>
          <p:nvPr>
            <p:ph type="title"/>
          </p:nvPr>
        </p:nvSpPr>
        <p:spPr>
          <a:xfrm>
            <a:off x="777688" y="0"/>
            <a:ext cx="10515600" cy="1325563"/>
          </a:xfrm>
          <a:solidFill>
            <a:schemeClr val="bg1"/>
          </a:solidFill>
        </p:spPr>
        <p:txBody>
          <a:bodyPr/>
          <a:lstStyle/>
          <a:p>
            <a:r>
              <a:rPr lang="en-US" b="1" dirty="0"/>
              <a:t>But how is the world according to a salmon?</a:t>
            </a:r>
            <a:endParaRPr lang="nb-NO" b="1" dirty="0"/>
          </a:p>
        </p:txBody>
      </p:sp>
    </p:spTree>
    <p:extLst>
      <p:ext uri="{BB962C8B-B14F-4D97-AF65-F5344CB8AC3E}">
        <p14:creationId xmlns:p14="http://schemas.microsoft.com/office/powerpoint/2010/main" val="161379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429CCE-3CBB-27FA-09F0-A686BDD7B74D}"/>
              </a:ext>
            </a:extLst>
          </p:cNvPr>
          <p:cNvSpPr>
            <a:spLocks noGrp="1"/>
          </p:cNvSpPr>
          <p:nvPr>
            <p:ph idx="1"/>
          </p:nvPr>
        </p:nvSpPr>
        <p:spPr>
          <a:xfrm>
            <a:off x="856593" y="1779464"/>
            <a:ext cx="10515600" cy="4351338"/>
          </a:xfrm>
        </p:spPr>
        <p:txBody>
          <a:bodyPr/>
          <a:lstStyle/>
          <a:p>
            <a:pPr>
              <a:buFont typeface="Wingdings" panose="05000000000000000000" pitchFamily="2" charset="2"/>
              <a:buChar char="Ø"/>
            </a:pPr>
            <a:r>
              <a:rPr lang="en-US" b="1" dirty="0"/>
              <a:t>To understand better what it is to be an animal</a:t>
            </a:r>
          </a:p>
          <a:p>
            <a:r>
              <a:rPr lang="en-US" dirty="0">
                <a:solidFill>
                  <a:schemeClr val="bg1">
                    <a:lumMod val="65000"/>
                  </a:schemeClr>
                </a:solidFill>
              </a:rPr>
              <a:t>To advance the theory of animal </a:t>
            </a:r>
            <a:r>
              <a:rPr lang="en-US" dirty="0" err="1">
                <a:solidFill>
                  <a:schemeClr val="bg1">
                    <a:lumMod val="65000"/>
                  </a:schemeClr>
                </a:solidFill>
              </a:rPr>
              <a:t>behaviour</a:t>
            </a:r>
            <a:endParaRPr lang="en-US" dirty="0">
              <a:solidFill>
                <a:schemeClr val="bg1">
                  <a:lumMod val="65000"/>
                </a:schemeClr>
              </a:solidFill>
            </a:endParaRPr>
          </a:p>
          <a:p>
            <a:pPr>
              <a:buFont typeface="Wingdings" panose="05000000000000000000" pitchFamily="2" charset="2"/>
              <a:buChar char="ü"/>
            </a:pPr>
            <a:r>
              <a:rPr lang="en-US" dirty="0">
                <a:solidFill>
                  <a:schemeClr val="bg1">
                    <a:lumMod val="65000"/>
                  </a:schemeClr>
                </a:solidFill>
              </a:rPr>
              <a:t>To facilitate responsible (and profitable) aquaculture</a:t>
            </a:r>
            <a:endParaRPr lang="nb-NO" dirty="0">
              <a:solidFill>
                <a:schemeClr val="bg1">
                  <a:lumMod val="65000"/>
                </a:schemeClr>
              </a:solidFill>
            </a:endParaRPr>
          </a:p>
        </p:txBody>
      </p:sp>
      <p:pic>
        <p:nvPicPr>
          <p:cNvPr id="1026" name="Picture 2">
            <a:extLst>
              <a:ext uri="{FF2B5EF4-FFF2-40B4-BE49-F238E27FC236}">
                <a16:creationId xmlns:a16="http://schemas.microsoft.com/office/drawing/2014/main" id="{5DC830A8-0DF6-E4D0-E50D-2A41684E6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067" y="2291420"/>
            <a:ext cx="6500722" cy="44489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3D44D32-FD13-6B8B-2DDD-9F21824EBCD6}"/>
              </a:ext>
            </a:extLst>
          </p:cNvPr>
          <p:cNvSpPr>
            <a:spLocks noGrp="1"/>
          </p:cNvSpPr>
          <p:nvPr>
            <p:ph type="title"/>
          </p:nvPr>
        </p:nvSpPr>
        <p:spPr>
          <a:xfrm>
            <a:off x="838200" y="580285"/>
            <a:ext cx="10515600" cy="1325563"/>
          </a:xfrm>
        </p:spPr>
        <p:txBody>
          <a:bodyPr/>
          <a:lstStyle/>
          <a:p>
            <a:r>
              <a:rPr lang="en-US" dirty="0"/>
              <a:t>3 good reasons to study this</a:t>
            </a:r>
            <a:endParaRPr lang="nb-NO" dirty="0"/>
          </a:p>
        </p:txBody>
      </p:sp>
      <p:sp>
        <p:nvSpPr>
          <p:cNvPr id="5" name="TextBox 4">
            <a:extLst>
              <a:ext uri="{FF2B5EF4-FFF2-40B4-BE49-F238E27FC236}">
                <a16:creationId xmlns:a16="http://schemas.microsoft.com/office/drawing/2014/main" id="{869AEA1F-CC8B-87CB-683D-FF116CC5296F}"/>
              </a:ext>
            </a:extLst>
          </p:cNvPr>
          <p:cNvSpPr txBox="1"/>
          <p:nvPr/>
        </p:nvSpPr>
        <p:spPr>
          <a:xfrm>
            <a:off x="127215" y="6072961"/>
            <a:ext cx="5966158" cy="646331"/>
          </a:xfrm>
          <a:prstGeom prst="rect">
            <a:avLst/>
          </a:prstGeom>
          <a:solidFill>
            <a:schemeClr val="bg1">
              <a:alpha val="50000"/>
            </a:schemeClr>
          </a:solidFill>
        </p:spPr>
        <p:txBody>
          <a:bodyPr wrap="square">
            <a:spAutoFit/>
          </a:bodyPr>
          <a:lstStyle/>
          <a:p>
            <a:r>
              <a:rPr lang="en-US" b="0" i="0" dirty="0">
                <a:solidFill>
                  <a:srgbClr val="202122"/>
                </a:solidFill>
                <a:effectLst/>
                <a:latin typeface="Arial" panose="020B0604020202020204" pitchFamily="34" charset="0"/>
              </a:rPr>
              <a:t>Nagel, T 1974. What is </a:t>
            </a:r>
            <a:r>
              <a:rPr lang="en-US" dirty="0">
                <a:solidFill>
                  <a:srgbClr val="202122"/>
                </a:solidFill>
                <a:latin typeface="Arial" panose="020B0604020202020204" pitchFamily="34" charset="0"/>
              </a:rPr>
              <a:t>i</a:t>
            </a:r>
            <a:r>
              <a:rPr lang="en-US" b="0" i="0" dirty="0">
                <a:solidFill>
                  <a:srgbClr val="202122"/>
                </a:solidFill>
                <a:effectLst/>
                <a:latin typeface="Arial" panose="020B0604020202020204" pitchFamily="34" charset="0"/>
              </a:rPr>
              <a:t>t </a:t>
            </a:r>
            <a:r>
              <a:rPr lang="en-US" dirty="0">
                <a:solidFill>
                  <a:srgbClr val="202122"/>
                </a:solidFill>
                <a:latin typeface="Arial" panose="020B0604020202020204" pitchFamily="34" charset="0"/>
              </a:rPr>
              <a:t>l</a:t>
            </a:r>
            <a:r>
              <a:rPr lang="en-US" b="0" i="0" dirty="0">
                <a:solidFill>
                  <a:srgbClr val="202122"/>
                </a:solidFill>
                <a:effectLst/>
                <a:latin typeface="Arial" panose="020B0604020202020204" pitchFamily="34" charset="0"/>
              </a:rPr>
              <a:t>ike to be a bat? The Philosophical Review 83: 435–450. doi:10.2307/2183914</a:t>
            </a:r>
          </a:p>
        </p:txBody>
      </p:sp>
      <p:pic>
        <p:nvPicPr>
          <p:cNvPr id="1028" name="Picture 4" descr="Thomas Nagel - Balzan Prize for Moral Philosophy">
            <a:extLst>
              <a:ext uri="{FF2B5EF4-FFF2-40B4-BE49-F238E27FC236}">
                <a16:creationId xmlns:a16="http://schemas.microsoft.com/office/drawing/2014/main" id="{3333735B-C4F1-2021-ED46-7109267DD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585" y="4118110"/>
            <a:ext cx="2593355" cy="2593355"/>
          </a:xfrm>
          <a:prstGeom prst="rect">
            <a:avLst/>
          </a:prstGeom>
          <a:noFill/>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B01C6DBD-5A15-620B-635B-3B79BB182525}"/>
              </a:ext>
            </a:extLst>
          </p:cNvPr>
          <p:cNvSpPr/>
          <p:nvPr/>
        </p:nvSpPr>
        <p:spPr>
          <a:xfrm>
            <a:off x="8485640" y="1406986"/>
            <a:ext cx="3401559" cy="3628654"/>
          </a:xfrm>
          <a:prstGeom prst="wedgeRoundRectCallout">
            <a:avLst>
              <a:gd name="adj1" fmla="val -44926"/>
              <a:gd name="adj2" fmla="val 6365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i="1" dirty="0">
                <a:effectLst/>
                <a:latin typeface="Calibri" panose="020F0502020204030204" pitchFamily="34" charset="0"/>
                <a:ea typeface="Calibri" panose="020F0502020204030204" pitchFamily="34" charset="0"/>
                <a:cs typeface="Times New Roman" panose="02020603050405020304" pitchFamily="18" charset="0"/>
              </a:rPr>
              <a:t>In so far as I can imagine this (which is not very far), </a:t>
            </a:r>
            <a:r>
              <a:rPr lang="en-US" sz="2200" i="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it tells me only what it would be like for me to behave as a bat behaves</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But that is not the question. </a:t>
            </a:r>
            <a:r>
              <a:rPr lang="en-US" sz="2200" i="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I want to know what it is like for a bat to be a bat</a:t>
            </a:r>
            <a:r>
              <a:rPr lang="en-US" sz="2200" i="1" dirty="0">
                <a:effectLst/>
                <a:latin typeface="Calibri" panose="020F0502020204030204" pitchFamily="34" charset="0"/>
                <a:ea typeface="Calibri" panose="020F0502020204030204" pitchFamily="34" charset="0"/>
                <a:cs typeface="Times New Roman" panose="02020603050405020304" pitchFamily="18" charset="0"/>
              </a:rPr>
              <a:t>.</a:t>
            </a:r>
            <a:endParaRPr lang="nb-NO" sz="2200" dirty="0"/>
          </a:p>
        </p:txBody>
      </p:sp>
      <p:sp>
        <p:nvSpPr>
          <p:cNvPr id="4" name="Title 1">
            <a:extLst>
              <a:ext uri="{FF2B5EF4-FFF2-40B4-BE49-F238E27FC236}">
                <a16:creationId xmlns:a16="http://schemas.microsoft.com/office/drawing/2014/main" id="{D2C1DCE5-03D9-B25F-B000-95491D54D30F}"/>
              </a:ext>
            </a:extLst>
          </p:cNvPr>
          <p:cNvSpPr txBox="1">
            <a:spLocks/>
          </p:cNvSpPr>
          <p:nvPr/>
        </p:nvSpPr>
        <p:spPr>
          <a:xfrm>
            <a:off x="838200" y="85428"/>
            <a:ext cx="10515600" cy="742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t>What is it like to be an Atlantic salmon?</a:t>
            </a:r>
          </a:p>
        </p:txBody>
      </p:sp>
    </p:spTree>
    <p:extLst>
      <p:ext uri="{BB962C8B-B14F-4D97-AF65-F5344CB8AC3E}">
        <p14:creationId xmlns:p14="http://schemas.microsoft.com/office/powerpoint/2010/main" val="50982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iB_norsk_rød-gen">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UiB Maler 201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themeOverride>
</file>

<file path=docProps/app.xml><?xml version="1.0" encoding="utf-8"?>
<Properties xmlns="http://schemas.openxmlformats.org/officeDocument/2006/extended-properties" xmlns:vt="http://schemas.openxmlformats.org/officeDocument/2006/docPropsVTypes">
  <TotalTime>34190</TotalTime>
  <Words>2157</Words>
  <Application>Microsoft Office PowerPoint</Application>
  <PresentationFormat>Widescreen</PresentationFormat>
  <Paragraphs>256</Paragraphs>
  <Slides>28</Slides>
  <Notes>2</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0" baseType="lpstr">
      <vt:lpstr>Arial</vt:lpstr>
      <vt:lpstr>Berlin Sans FB</vt:lpstr>
      <vt:lpstr>Calibri</vt:lpstr>
      <vt:lpstr>Calibri Light</vt:lpstr>
      <vt:lpstr>Myriad Pro</vt:lpstr>
      <vt:lpstr>NexusSerif</vt:lpstr>
      <vt:lpstr>Times New Roman</vt:lpstr>
      <vt:lpstr>Wingdings</vt:lpstr>
      <vt:lpstr>Office Theme</vt:lpstr>
      <vt:lpstr>UiB_norsk_rød-gen</vt:lpstr>
      <vt:lpstr>1_Office Theme</vt:lpstr>
      <vt:lpstr>Acrobat Document</vt:lpstr>
      <vt:lpstr>to be an Atlantic salmon</vt:lpstr>
      <vt:lpstr>3 good reasons to study this</vt:lpstr>
      <vt:lpstr>And why study this in salmon?</vt:lpstr>
      <vt:lpstr>And why should you study this in salmon?</vt:lpstr>
      <vt:lpstr>PowerPoint Presentation</vt:lpstr>
      <vt:lpstr>3 good reasons to study this</vt:lpstr>
      <vt:lpstr>PowerPoint Presentation</vt:lpstr>
      <vt:lpstr>But how is the world according to a salmon?</vt:lpstr>
      <vt:lpstr>3 good reasons to study this</vt:lpstr>
      <vt:lpstr>3 good reasons to study this</vt:lpstr>
      <vt:lpstr>3 good reasons to study this</vt:lpstr>
      <vt:lpstr>Alfred Lotka</vt:lpstr>
      <vt:lpstr>3 good reasons to study this:</vt:lpstr>
      <vt:lpstr>Tinbergen’s four questions</vt:lpstr>
      <vt:lpstr>PowerPoint Presentation</vt:lpstr>
      <vt:lpstr>PowerPoint Presentation</vt:lpstr>
      <vt:lpstr>The Subjective Internal Model (SIM)</vt:lpstr>
      <vt:lpstr>The animal must answer two questions:</vt:lpstr>
      <vt:lpstr>PowerPoint Presentation</vt:lpstr>
      <vt:lpstr>PowerPoint Presentation</vt:lpstr>
      <vt:lpstr>PowerPoint Presentation</vt:lpstr>
      <vt:lpstr>But a fish is more than cognition: hormones!</vt:lpstr>
      <vt:lpstr>PowerPoint Presentation</vt:lpstr>
      <vt:lpstr>PowerPoint Presentation</vt:lpstr>
      <vt:lpstr>3 good reasons to study this</vt:lpstr>
      <vt:lpstr>PowerPoint Presentation</vt:lpstr>
      <vt:lpstr>PowerPoint Presentation</vt:lpstr>
      <vt:lpstr>Phil Anderson:  More is different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be an Atlantic salmon</dc:title>
  <dc:creator>Jarl Giske</dc:creator>
  <cp:lastModifiedBy>Jarl Giske</cp:lastModifiedBy>
  <cp:revision>34</cp:revision>
  <dcterms:created xsi:type="dcterms:W3CDTF">2022-08-07T10:01:32Z</dcterms:created>
  <dcterms:modified xsi:type="dcterms:W3CDTF">2022-11-22T08:07:05Z</dcterms:modified>
</cp:coreProperties>
</file>